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61" r:id="rId3"/>
    <p:sldId id="256" r:id="rId5"/>
    <p:sldId id="262" r:id="rId6"/>
    <p:sldId id="259" r:id="rId7"/>
    <p:sldId id="260" r:id="rId8"/>
    <p:sldId id="266" r:id="rId9"/>
    <p:sldId id="264" r:id="rId10"/>
    <p:sldId id="265" r:id="rId11"/>
    <p:sldId id="269" r:id="rId12"/>
    <p:sldId id="267" r:id="rId13"/>
    <p:sldId id="270" r:id="rId14"/>
    <p:sldId id="268" r:id="rId15"/>
  </p:sldIdLst>
  <p:sldSz cx="14630400" cy="8229600"/>
  <p:notesSz cx="8229600" cy="14630400"/>
  <p:embeddedFontLst>
    <p:embeddedFont>
      <p:font typeface="Quattrocento" panose="02020502030000000404" pitchFamily="34" charset="0"/>
      <p:regular r:id="rId19"/>
      <p:bold r:id="rId20"/>
    </p:embeddedFont>
    <p:embeddedFont>
      <p:font typeface="Quattrocento" panose="02020502030000000404" pitchFamily="34" charset="-122"/>
      <p:regular r:id="rId21"/>
    </p:embeddedFont>
    <p:embeddedFont>
      <p:font typeface="Quattrocento" panose="02020502030000000404" pitchFamily="34" charset="-120"/>
      <p:regular r:id="rId22"/>
    </p:embeddedFont>
    <p:embeddedFont>
      <p:font typeface="Calibri" panose="020F0502020204030204" pitchFamily="34" charset="0"/>
      <p:regular r:id="rId23"/>
      <p:bold r:id="rId24"/>
      <p:italic r:id="rId25"/>
      <p:bold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BAD9C99-AB8A-4361-B1C9-E1F5FAC137DC}">
          <p14:sldIdLst>
            <p14:sldId id="261"/>
            <p14:sldId id="256"/>
            <p14:sldId id="262"/>
            <p14:sldId id="259"/>
            <p14:sldId id="260"/>
            <p14:sldId id="266"/>
            <p14:sldId id="264"/>
            <p14:sldId id="265"/>
            <p14:sldId id="269"/>
            <p14:sldId id="267"/>
            <p14:sldId id="270"/>
            <p14:sldId id="268"/>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5251"/>
    <a:srgbClr val="1233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9" d="100"/>
          <a:sy n="59" d="100"/>
        </p:scale>
        <p:origin x="70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font" Target="fonts/font8.fntdata"/><Relationship Id="rId25" Type="http://schemas.openxmlformats.org/officeDocument/2006/relationships/font" Target="fonts/font7.fntdata"/><Relationship Id="rId24" Type="http://schemas.openxmlformats.org/officeDocument/2006/relationships/font" Target="fonts/font6.fntdata"/><Relationship Id="rId23" Type="http://schemas.openxmlformats.org/officeDocument/2006/relationships/font" Target="fonts/font5.fntdata"/><Relationship Id="rId22" Type="http://schemas.openxmlformats.org/officeDocument/2006/relationships/font" Target="fonts/font4.fntdata"/><Relationship Id="rId21" Type="http://schemas.openxmlformats.org/officeDocument/2006/relationships/font" Target="fonts/font3.fntdata"/><Relationship Id="rId20" Type="http://schemas.openxmlformats.org/officeDocument/2006/relationships/font" Target="fonts/font2.fntdata"/><Relationship Id="rId2" Type="http://schemas.openxmlformats.org/officeDocument/2006/relationships/theme" Target="theme/theme1.xml"/><Relationship Id="rId19" Type="http://schemas.openxmlformats.org/officeDocument/2006/relationships/font" Target="fonts/font1.fntdata"/><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p:cSld name="DEFAUL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showMasterSp="0">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p:spPr>
      </p:sp>
      <p:sp>
        <p:nvSpPr>
          <p:cNvPr id="3" name="Shape 1"/>
          <p:cNvSpPr/>
          <p:nvPr/>
        </p:nvSpPr>
        <p:spPr>
          <a:xfrm>
            <a:off x="0" y="0"/>
            <a:ext cx="14630400" cy="8229600"/>
          </a:xfrm>
          <a:prstGeom prst="rect">
            <a:avLst/>
          </a:prstGeom>
          <a:solidFill>
            <a:srgbClr val="123332"/>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23332"/>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27.png"/><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6.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3.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20.png"/><Relationship Id="rId1"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Image 0" descr="preencoded.png"/>
          <p:cNvPicPr>
            <a:picLocks noChangeAspect="1"/>
          </p:cNvPicPr>
          <p:nvPr/>
        </p:nvPicPr>
        <p:blipFill>
          <a:blip r:embed="rId1">
            <a:alphaModFix amt="50000"/>
          </a:blip>
          <a:stretch>
            <a:fillRect/>
          </a:stretch>
        </p:blipFill>
        <p:spPr>
          <a:xfrm>
            <a:off x="0" y="0"/>
            <a:ext cx="14630400" cy="8229600"/>
          </a:xfrm>
          <a:prstGeom prst="rect">
            <a:avLst/>
          </a:prstGeom>
        </p:spPr>
      </p:pic>
      <p:sp>
        <p:nvSpPr>
          <p:cNvPr id="3" name="Text 0"/>
          <p:cNvSpPr/>
          <p:nvPr/>
        </p:nvSpPr>
        <p:spPr>
          <a:xfrm>
            <a:off x="3903771" y="953028"/>
            <a:ext cx="6822859" cy="1006401"/>
          </a:xfrm>
          <a:prstGeom prst="rect">
            <a:avLst/>
          </a:prstGeom>
          <a:noFill/>
        </p:spPr>
        <p:txBody>
          <a:bodyPr wrap="square" lIns="0" tIns="0" rIns="0" bIns="0" rtlCol="0" anchor="t"/>
          <a:lstStyle/>
          <a:p>
            <a:pPr marL="0" indent="0" algn="ctr">
              <a:lnSpc>
                <a:spcPts val="5500"/>
              </a:lnSpc>
              <a:buNone/>
            </a:pPr>
            <a:r>
              <a:rPr lang="en-US" sz="6000" b="1" spc="50" dirty="0">
                <a:ln w="0"/>
                <a:solidFill>
                  <a:schemeClr val="bg2"/>
                </a:solidFill>
                <a:effectLst>
                  <a:innerShdw blurRad="63500" dist="50800" dir="13500000">
                    <a:srgbClr val="000000">
                      <a:alpha val="50000"/>
                    </a:srgbClr>
                  </a:innerShdw>
                </a:effectLst>
                <a:latin typeface="Quattrocento" panose="02020502030000000404" pitchFamily="34" charset="0"/>
                <a:ea typeface="Quattrocento" panose="02020502030000000404" pitchFamily="34" charset="-122"/>
                <a:cs typeface="Quattrocento" panose="02020502030000000404" pitchFamily="34" charset="-120"/>
              </a:rPr>
              <a:t>Precision Farming</a:t>
            </a:r>
            <a:endParaRPr lang="en-US" sz="6000" b="1" spc="50" dirty="0">
              <a:ln w="0"/>
              <a:solidFill>
                <a:schemeClr val="bg2"/>
              </a:solidFill>
              <a:effectLst>
                <a:innerShdw blurRad="63500" dist="50800" dir="13500000">
                  <a:srgbClr val="000000">
                    <a:alpha val="50000"/>
                  </a:srgbClr>
                </a:innerShdw>
              </a:effectLst>
            </a:endParaRPr>
          </a:p>
        </p:txBody>
      </p:sp>
      <p:sp>
        <p:nvSpPr>
          <p:cNvPr id="5" name="Text 1"/>
          <p:cNvSpPr/>
          <p:nvPr/>
        </p:nvSpPr>
        <p:spPr>
          <a:xfrm>
            <a:off x="4357370" y="4005580"/>
            <a:ext cx="7018020" cy="890905"/>
          </a:xfrm>
          <a:prstGeom prst="rect">
            <a:avLst/>
          </a:prstGeom>
          <a:noFill/>
        </p:spPr>
        <p:txBody>
          <a:bodyPr wrap="square" lIns="0" tIns="0" rIns="0" bIns="0" rtlCol="0" anchor="t"/>
          <a:lstStyle/>
          <a:p>
            <a:pPr marL="0" indent="0" algn="dist">
              <a:lnSpc>
                <a:spcPts val="3000"/>
              </a:lnSpc>
              <a:buNone/>
            </a:pPr>
            <a:r>
              <a:rPr lang="en-US" sz="4800" b="1" dirty="0">
                <a:ln w="6600">
                  <a:solidFill>
                    <a:schemeClr val="accent2"/>
                  </a:solidFill>
                  <a:prstDash val="solid"/>
                </a:ln>
                <a:solidFill>
                  <a:srgbClr val="FFFFFF"/>
                </a:solidFill>
                <a:effectLst>
                  <a:outerShdw dist="38100" dir="2700000" algn="tl" rotWithShape="0">
                    <a:schemeClr val="accent2"/>
                  </a:outerShdw>
                </a:effectLst>
                <a:latin typeface="Quattrocento" panose="02020502030000000404" pitchFamily="34" charset="0"/>
                <a:ea typeface="Quattrocento" panose="02020502030000000404" pitchFamily="34" charset="-122"/>
                <a:cs typeface="Quattrocento" panose="02020502030000000404" pitchFamily="34" charset="-120"/>
              </a:rPr>
              <a:t>FarmWise Project</a:t>
            </a:r>
            <a:endParaRPr lang="en-US" sz="4800" b="1"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6" name="Text 0"/>
          <p:cNvSpPr/>
          <p:nvPr/>
        </p:nvSpPr>
        <p:spPr>
          <a:xfrm>
            <a:off x="3325109" y="4648738"/>
            <a:ext cx="7468553" cy="1408033"/>
          </a:xfrm>
          <a:prstGeom prst="rect">
            <a:avLst/>
          </a:prstGeom>
          <a:noFill/>
        </p:spPr>
        <p:txBody>
          <a:bodyPr wrap="square" lIns="0" tIns="0" rIns="0" bIns="0" rtlCol="0" anchor="t">
            <a:scene3d>
              <a:camera prst="orthographicFront"/>
              <a:lightRig rig="harsh" dir="t"/>
            </a:scene3d>
            <a:sp3d extrusionH="57150" prstMaterial="matte">
              <a:bevelT w="63500" h="12700" prst="angle"/>
              <a:contourClr>
                <a:schemeClr val="bg1">
                  <a:lumMod val="65000"/>
                </a:schemeClr>
              </a:contourClr>
            </a:sp3d>
          </a:bodyPr>
          <a:lstStyle/>
          <a:p>
            <a:pPr marL="0" indent="0" algn="ctr">
              <a:lnSpc>
                <a:spcPts val="5500"/>
              </a:lnSpc>
              <a:buNone/>
            </a:pPr>
            <a:endParaRPr lang="en-US" sz="5400" b="1" spc="50" dirty="0">
              <a:ln w="0"/>
              <a:solidFill>
                <a:schemeClr val="bg2"/>
              </a:solidFill>
              <a:effectLst>
                <a:innerShdw blurRad="63500" dist="50800" dir="13500000">
                  <a:srgbClr val="000000">
                    <a:alpha val="50000"/>
                  </a:srgbClr>
                </a:inn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7675120" y="2329346"/>
            <a:ext cx="6460926" cy="1478551"/>
          </a:xfrm>
          <a:prstGeom prst="rect">
            <a:avLst/>
          </a:prstGeom>
        </p:spPr>
      </p:pic>
      <p:pic>
        <p:nvPicPr>
          <p:cNvPr id="5" name="Picture 4"/>
          <p:cNvPicPr>
            <a:picLocks noChangeAspect="1"/>
          </p:cNvPicPr>
          <p:nvPr/>
        </p:nvPicPr>
        <p:blipFill>
          <a:blip r:embed="rId2"/>
          <a:stretch>
            <a:fillRect/>
          </a:stretch>
        </p:blipFill>
        <p:spPr>
          <a:xfrm>
            <a:off x="341956" y="1593756"/>
            <a:ext cx="6499112" cy="2216242"/>
          </a:xfrm>
          <a:prstGeom prst="rect">
            <a:avLst/>
          </a:prstGeom>
        </p:spPr>
      </p:pic>
      <p:pic>
        <p:nvPicPr>
          <p:cNvPr id="7" name="Picture 6"/>
          <p:cNvPicPr>
            <a:picLocks noChangeAspect="1"/>
          </p:cNvPicPr>
          <p:nvPr/>
        </p:nvPicPr>
        <p:blipFill>
          <a:blip r:embed="rId3"/>
          <a:stretch>
            <a:fillRect/>
          </a:stretch>
        </p:blipFill>
        <p:spPr>
          <a:xfrm>
            <a:off x="341956" y="3858196"/>
            <a:ext cx="6499112" cy="1249774"/>
          </a:xfrm>
          <a:prstGeom prst="rect">
            <a:avLst/>
          </a:prstGeom>
        </p:spPr>
      </p:pic>
      <p:pic>
        <p:nvPicPr>
          <p:cNvPr id="9" name="Picture 8"/>
          <p:cNvPicPr>
            <a:picLocks noChangeAspect="1"/>
          </p:cNvPicPr>
          <p:nvPr/>
        </p:nvPicPr>
        <p:blipFill>
          <a:blip r:embed="rId4"/>
          <a:stretch>
            <a:fillRect/>
          </a:stretch>
        </p:blipFill>
        <p:spPr>
          <a:xfrm>
            <a:off x="341956" y="5274697"/>
            <a:ext cx="6499112" cy="2305372"/>
          </a:xfrm>
          <a:prstGeom prst="rect">
            <a:avLst/>
          </a:prstGeom>
        </p:spPr>
      </p:pic>
      <p:cxnSp>
        <p:nvCxnSpPr>
          <p:cNvPr id="10" name="Straight Connector 9"/>
          <p:cNvCxnSpPr/>
          <p:nvPr/>
        </p:nvCxnSpPr>
        <p:spPr>
          <a:xfrm>
            <a:off x="7135600" y="0"/>
            <a:ext cx="0" cy="8229600"/>
          </a:xfrm>
          <a:prstGeom prst="line">
            <a:avLst/>
          </a:prstGeom>
        </p:spPr>
        <p:style>
          <a:lnRef idx="1">
            <a:schemeClr val="dk1"/>
          </a:lnRef>
          <a:fillRef idx="0">
            <a:schemeClr val="dk1"/>
          </a:fillRef>
          <a:effectRef idx="0">
            <a:schemeClr val="dk1"/>
          </a:effectRef>
          <a:fontRef idx="minor">
            <a:schemeClr val="tx1"/>
          </a:fontRef>
        </p:style>
      </p:cxnSp>
      <p:sp>
        <p:nvSpPr>
          <p:cNvPr id="11" name="Text 1"/>
          <p:cNvSpPr/>
          <p:nvPr/>
        </p:nvSpPr>
        <p:spPr>
          <a:xfrm>
            <a:off x="9336624" y="1724942"/>
            <a:ext cx="2816185" cy="351949"/>
          </a:xfrm>
          <a:prstGeom prst="rect">
            <a:avLst/>
          </a:prstGeom>
          <a:noFill/>
        </p:spPr>
        <p:txBody>
          <a:bodyPr wrap="none" lIns="0" tIns="0" rIns="0" bIns="0" rtlCol="0" anchor="t"/>
          <a:lstStyle/>
          <a:p>
            <a:pPr marL="0" indent="0" algn="ctr">
              <a:lnSpc>
                <a:spcPts val="2750"/>
              </a:lnSpc>
              <a:buNone/>
            </a:pPr>
            <a:r>
              <a:rPr lang="en-US" sz="30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Model Evaluation</a:t>
            </a:r>
            <a:endParaRPr lang="en-US" sz="3000" dirty="0"/>
          </a:p>
        </p:txBody>
      </p:sp>
      <p:sp>
        <p:nvSpPr>
          <p:cNvPr id="12" name="Text 1"/>
          <p:cNvSpPr/>
          <p:nvPr/>
        </p:nvSpPr>
        <p:spPr>
          <a:xfrm>
            <a:off x="8087412" y="4378283"/>
            <a:ext cx="5879287" cy="1149365"/>
          </a:xfrm>
          <a:prstGeom prst="rect">
            <a:avLst/>
          </a:prstGeom>
          <a:noFill/>
        </p:spPr>
        <p:txBody>
          <a:bodyPr wrap="square" lIns="0" tIns="0" rIns="0" bIns="0" rtlCol="0" anchor="t"/>
          <a:lstStyle/>
          <a:p>
            <a:pPr marL="0" indent="0" algn="l">
              <a:lnSpc>
                <a:spcPts val="3000"/>
              </a:lnSpc>
              <a:buNone/>
            </a:pPr>
            <a:r>
              <a:rPr lang="en-US" sz="20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We evaluated the model’s performance, which achieved an accuracy score of approximately 0.9496. So, our model is about </a:t>
            </a:r>
            <a:r>
              <a:rPr lang="en-US" sz="2000" b="1"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95% </a:t>
            </a:r>
            <a:r>
              <a:rPr lang="en-US" sz="20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accurate</a:t>
            </a:r>
            <a:endParaRPr lang="en-US" sz="2000" dirty="0"/>
          </a:p>
        </p:txBody>
      </p:sp>
      <p:sp>
        <p:nvSpPr>
          <p:cNvPr id="15" name="Text 1"/>
          <p:cNvSpPr/>
          <p:nvPr/>
        </p:nvSpPr>
        <p:spPr>
          <a:xfrm>
            <a:off x="1709444" y="927063"/>
            <a:ext cx="3506020" cy="432232"/>
          </a:xfrm>
          <a:prstGeom prst="rect">
            <a:avLst/>
          </a:prstGeom>
          <a:noFill/>
        </p:spPr>
        <p:txBody>
          <a:bodyPr wrap="none" lIns="0" tIns="0" rIns="0" bIns="0" rtlCol="0" anchor="t"/>
          <a:lstStyle/>
          <a:p>
            <a:pPr marL="0" indent="0" algn="ctr">
              <a:lnSpc>
                <a:spcPts val="2750"/>
              </a:lnSpc>
              <a:buNone/>
            </a:pPr>
            <a:r>
              <a:rPr lang="en-US" sz="22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Algorithms continuation</a:t>
            </a:r>
            <a:endParaRPr lang="en-US" sz="2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Text 1"/>
          <p:cNvSpPr/>
          <p:nvPr/>
        </p:nvSpPr>
        <p:spPr>
          <a:xfrm>
            <a:off x="5562190" y="502517"/>
            <a:ext cx="3506020" cy="432232"/>
          </a:xfrm>
          <a:prstGeom prst="rect">
            <a:avLst/>
          </a:prstGeom>
          <a:noFill/>
        </p:spPr>
        <p:txBody>
          <a:bodyPr wrap="none" lIns="0" tIns="0" rIns="0" bIns="0" rtlCol="0" anchor="t"/>
          <a:lstStyle/>
          <a:p>
            <a:pPr marL="0" indent="0" algn="ctr">
              <a:lnSpc>
                <a:spcPts val="2750"/>
              </a:lnSpc>
              <a:buNone/>
            </a:pPr>
            <a:r>
              <a:rPr lang="en-US" sz="22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Crosstab showing accuracy of the predicted vs test</a:t>
            </a:r>
            <a:endParaRPr lang="en-US" sz="2200" dirty="0"/>
          </a:p>
        </p:txBody>
      </p:sp>
      <p:pic>
        <p:nvPicPr>
          <p:cNvPr id="4" name="Picture 3"/>
          <p:cNvPicPr>
            <a:picLocks noChangeAspect="1"/>
          </p:cNvPicPr>
          <p:nvPr/>
        </p:nvPicPr>
        <p:blipFill>
          <a:blip r:embed="rId1"/>
          <a:stretch>
            <a:fillRect/>
          </a:stretch>
        </p:blipFill>
        <p:spPr>
          <a:xfrm>
            <a:off x="1178333" y="1191986"/>
            <a:ext cx="12273734" cy="638813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4786757" y="484376"/>
            <a:ext cx="5056886" cy="704017"/>
          </a:xfrm>
          <a:prstGeom prst="rect">
            <a:avLst/>
          </a:prstGeom>
          <a:noFill/>
        </p:spPr>
        <p:txBody>
          <a:bodyPr wrap="none" lIns="0" tIns="0" rIns="0" bIns="0" rtlCol="0" anchor="t"/>
          <a:lstStyle/>
          <a:p>
            <a:pPr marL="0" indent="0" algn="ctr">
              <a:lnSpc>
                <a:spcPts val="5500"/>
              </a:lnSpc>
              <a:buNone/>
            </a:pPr>
            <a:r>
              <a:rPr lang="en-US" sz="4400" dirty="0">
                <a:solidFill>
                  <a:srgbClr val="FFD9BE"/>
                </a:solidFill>
                <a:latin typeface="Quattrocento" panose="02020502030000000404" pitchFamily="34" charset="0"/>
                <a:ea typeface="Quattrocento" panose="02020502030000000404" pitchFamily="34" charset="-122"/>
                <a:cs typeface="Quattrocento" panose="02020502030000000404" pitchFamily="34" charset="-120"/>
              </a:rPr>
              <a:t>Conclusion</a:t>
            </a:r>
            <a:endParaRPr lang="en-US" sz="4400" dirty="0"/>
          </a:p>
        </p:txBody>
      </p:sp>
      <p:sp>
        <p:nvSpPr>
          <p:cNvPr id="3" name="Text 1"/>
          <p:cNvSpPr/>
          <p:nvPr/>
        </p:nvSpPr>
        <p:spPr>
          <a:xfrm>
            <a:off x="2214424" y="1828802"/>
            <a:ext cx="11097656" cy="4886596"/>
          </a:xfrm>
          <a:prstGeom prst="rect">
            <a:avLst/>
          </a:prstGeom>
          <a:noFill/>
        </p:spPr>
        <p:txBody>
          <a:bodyPr wrap="square" lIns="0" tIns="0" rIns="0" bIns="0" rtlCol="0" anchor="t"/>
          <a:lstStyle/>
          <a:p>
            <a:pPr>
              <a:lnSpc>
                <a:spcPct val="200000"/>
              </a:lnSpc>
              <a:buNone/>
            </a:pPr>
            <a:r>
              <a:rPr lang="en-US" sz="1850" dirty="0">
                <a:solidFill>
                  <a:schemeClr val="bg1"/>
                </a:solidFill>
                <a:latin typeface="Quattrocento" panose="02020502030000000404" pitchFamily="34" charset="0"/>
              </a:rPr>
              <a:t>This project demonstrates how </a:t>
            </a:r>
            <a:r>
              <a:rPr lang="en-US" sz="1850" b="1" dirty="0">
                <a:solidFill>
                  <a:schemeClr val="bg1"/>
                </a:solidFill>
                <a:latin typeface="Quattrocento" panose="02020502030000000404" pitchFamily="34" charset="0"/>
              </a:rPr>
              <a:t>machine learning</a:t>
            </a:r>
            <a:r>
              <a:rPr lang="en-US" sz="1850" dirty="0">
                <a:solidFill>
                  <a:schemeClr val="bg1"/>
                </a:solidFill>
                <a:latin typeface="Quattrocento" panose="02020502030000000404" pitchFamily="34" charset="0"/>
              </a:rPr>
              <a:t> can be effectively used to recommend suitable crops based on environmental conditions.</a:t>
            </a:r>
            <a:endParaRPr lang="en-US" sz="1850" dirty="0">
              <a:solidFill>
                <a:schemeClr val="bg1"/>
              </a:solidFill>
              <a:latin typeface="Quattrocento" panose="02020502030000000404" pitchFamily="34" charset="0"/>
            </a:endParaRPr>
          </a:p>
          <a:p>
            <a:pPr>
              <a:lnSpc>
                <a:spcPct val="200000"/>
              </a:lnSpc>
              <a:buNone/>
            </a:pPr>
            <a:endParaRPr lang="en-US" sz="1850" dirty="0">
              <a:solidFill>
                <a:schemeClr val="bg1"/>
              </a:solidFill>
              <a:latin typeface="Quattrocento" panose="02020502030000000404" pitchFamily="34" charset="0"/>
            </a:endParaRPr>
          </a:p>
          <a:p>
            <a:pPr>
              <a:lnSpc>
                <a:spcPct val="200000"/>
              </a:lnSpc>
              <a:buNone/>
            </a:pPr>
            <a:r>
              <a:rPr lang="en-US" sz="1850" dirty="0">
                <a:solidFill>
                  <a:schemeClr val="bg1"/>
                </a:solidFill>
                <a:latin typeface="Quattrocento" panose="02020502030000000404" pitchFamily="34" charset="0"/>
              </a:rPr>
              <a:t>By analyzing key features such as </a:t>
            </a:r>
            <a:r>
              <a:rPr lang="en-US" sz="1850" b="1" dirty="0">
                <a:solidFill>
                  <a:schemeClr val="bg1"/>
                </a:solidFill>
                <a:latin typeface="Quattrocento" panose="02020502030000000404" pitchFamily="34" charset="0"/>
              </a:rPr>
              <a:t>temperature, humidity, pH, and rainfall</a:t>
            </a:r>
            <a:r>
              <a:rPr lang="en-US" sz="1850" dirty="0">
                <a:solidFill>
                  <a:schemeClr val="bg1"/>
                </a:solidFill>
                <a:latin typeface="Quattrocento" panose="02020502030000000404" pitchFamily="34" charset="0"/>
              </a:rPr>
              <a:t>, the model achieves high accuracy (up to </a:t>
            </a:r>
            <a:r>
              <a:rPr lang="en-US" sz="1850" b="1" dirty="0">
                <a:solidFill>
                  <a:schemeClr val="bg1"/>
                </a:solidFill>
                <a:latin typeface="Quattrocento" panose="02020502030000000404" pitchFamily="34" charset="0"/>
              </a:rPr>
              <a:t>95%</a:t>
            </a:r>
            <a:r>
              <a:rPr lang="en-US" sz="1850" dirty="0">
                <a:solidFill>
                  <a:schemeClr val="bg1"/>
                </a:solidFill>
                <a:latin typeface="Quattrocento" panose="02020502030000000404" pitchFamily="34" charset="0"/>
              </a:rPr>
              <a:t> accuracy score).</a:t>
            </a:r>
            <a:endParaRPr lang="en-US" sz="1850" dirty="0">
              <a:solidFill>
                <a:schemeClr val="bg1"/>
              </a:solidFill>
              <a:latin typeface="Quattrocento" panose="02020502030000000404" pitchFamily="34" charset="0"/>
            </a:endParaRPr>
          </a:p>
          <a:p>
            <a:pPr>
              <a:lnSpc>
                <a:spcPct val="200000"/>
              </a:lnSpc>
            </a:pPr>
            <a:endParaRPr lang="en-US" sz="1850" dirty="0">
              <a:solidFill>
                <a:schemeClr val="bg1"/>
              </a:solidFill>
              <a:latin typeface="Quattrocento" panose="02020502030000000404" pitchFamily="34" charset="0"/>
            </a:endParaRPr>
          </a:p>
          <a:p>
            <a:pPr>
              <a:lnSpc>
                <a:spcPct val="200000"/>
              </a:lnSpc>
            </a:pPr>
            <a:r>
              <a:rPr lang="en-US" sz="1850" dirty="0">
                <a:solidFill>
                  <a:schemeClr val="bg1"/>
                </a:solidFill>
                <a:latin typeface="Quattrocento" panose="02020502030000000404" pitchFamily="34" charset="0"/>
              </a:rPr>
              <a:t>The solution has potential real-world applications in </a:t>
            </a:r>
            <a:r>
              <a:rPr lang="en-US" sz="1850" b="1" dirty="0">
                <a:solidFill>
                  <a:schemeClr val="bg1"/>
                </a:solidFill>
                <a:latin typeface="Quattrocento" panose="02020502030000000404" pitchFamily="34" charset="0"/>
              </a:rPr>
              <a:t>precision agriculture</a:t>
            </a:r>
            <a:r>
              <a:rPr lang="en-US" sz="1850" dirty="0">
                <a:solidFill>
                  <a:schemeClr val="bg1"/>
                </a:solidFill>
                <a:latin typeface="Quattrocento" panose="02020502030000000404" pitchFamily="34" charset="0"/>
              </a:rPr>
              <a:t>, empowering farmers to make informed crop decisions.</a:t>
            </a:r>
            <a:endParaRPr lang="en-US" sz="1850" dirty="0">
              <a:solidFill>
                <a:schemeClr val="bg1"/>
              </a:solidFill>
              <a:latin typeface="Quattrocento" panose="02020502030000000404" pitchFamily="34" charset="0"/>
            </a:endParaRPr>
          </a:p>
        </p:txBody>
      </p:sp>
      <p:grpSp>
        <p:nvGrpSpPr>
          <p:cNvPr id="14" name="Group 13"/>
          <p:cNvGrpSpPr/>
          <p:nvPr/>
        </p:nvGrpSpPr>
        <p:grpSpPr>
          <a:xfrm>
            <a:off x="820995" y="1796142"/>
            <a:ext cx="1201103" cy="4175604"/>
            <a:chOff x="820995" y="3102435"/>
            <a:chExt cx="1201103" cy="4175604"/>
          </a:xfrm>
        </p:grpSpPr>
        <p:sp>
          <p:nvSpPr>
            <p:cNvPr id="4" name="Shape 1"/>
            <p:cNvSpPr/>
            <p:nvPr/>
          </p:nvSpPr>
          <p:spPr>
            <a:xfrm>
              <a:off x="1069659" y="3102435"/>
              <a:ext cx="45719" cy="4175604"/>
            </a:xfrm>
            <a:prstGeom prst="roundRect">
              <a:avLst>
                <a:gd name="adj" fmla="val 115454"/>
              </a:avLst>
            </a:prstGeom>
            <a:solidFill>
              <a:srgbClr val="4A6B6A"/>
            </a:solidFill>
          </p:spPr>
        </p:sp>
        <p:sp>
          <p:nvSpPr>
            <p:cNvPr id="5" name="Shape 2"/>
            <p:cNvSpPr/>
            <p:nvPr/>
          </p:nvSpPr>
          <p:spPr>
            <a:xfrm>
              <a:off x="1318320" y="3479896"/>
              <a:ext cx="703778" cy="30480"/>
            </a:xfrm>
            <a:prstGeom prst="roundRect">
              <a:avLst>
                <a:gd name="adj" fmla="val 115454"/>
              </a:avLst>
            </a:prstGeom>
            <a:solidFill>
              <a:srgbClr val="4A6B6A"/>
            </a:solidFill>
          </p:spPr>
        </p:sp>
        <p:sp>
          <p:nvSpPr>
            <p:cNvPr id="6" name="Shape 3"/>
            <p:cNvSpPr/>
            <p:nvPr/>
          </p:nvSpPr>
          <p:spPr>
            <a:xfrm>
              <a:off x="820995" y="3231294"/>
              <a:ext cx="527804" cy="527804"/>
            </a:xfrm>
            <a:prstGeom prst="roundRect">
              <a:avLst>
                <a:gd name="adj" fmla="val 6667"/>
              </a:avLst>
            </a:prstGeom>
            <a:solidFill>
              <a:srgbClr val="315251"/>
            </a:solidFill>
          </p:spPr>
        </p:sp>
        <p:sp>
          <p:nvSpPr>
            <p:cNvPr id="8" name="Shape 6"/>
            <p:cNvSpPr/>
            <p:nvPr/>
          </p:nvSpPr>
          <p:spPr>
            <a:xfrm>
              <a:off x="1318320" y="5173422"/>
              <a:ext cx="703778" cy="30480"/>
            </a:xfrm>
            <a:prstGeom prst="roundRect">
              <a:avLst>
                <a:gd name="adj" fmla="val 115454"/>
              </a:avLst>
            </a:prstGeom>
            <a:solidFill>
              <a:srgbClr val="4A6B6A"/>
            </a:solidFill>
          </p:spPr>
        </p:sp>
        <p:sp>
          <p:nvSpPr>
            <p:cNvPr id="9" name="Shape 7"/>
            <p:cNvSpPr/>
            <p:nvPr/>
          </p:nvSpPr>
          <p:spPr>
            <a:xfrm>
              <a:off x="820995" y="4924820"/>
              <a:ext cx="527804" cy="527804"/>
            </a:xfrm>
            <a:prstGeom prst="roundRect">
              <a:avLst>
                <a:gd name="adj" fmla="val 6667"/>
              </a:avLst>
            </a:prstGeom>
            <a:solidFill>
              <a:srgbClr val="315251"/>
            </a:solidFill>
          </p:spPr>
        </p:sp>
        <p:sp>
          <p:nvSpPr>
            <p:cNvPr id="11" name="Shape 10"/>
            <p:cNvSpPr/>
            <p:nvPr/>
          </p:nvSpPr>
          <p:spPr>
            <a:xfrm>
              <a:off x="1318320" y="6819664"/>
              <a:ext cx="703778" cy="30480"/>
            </a:xfrm>
            <a:prstGeom prst="roundRect">
              <a:avLst>
                <a:gd name="adj" fmla="val 115454"/>
              </a:avLst>
            </a:prstGeom>
            <a:solidFill>
              <a:srgbClr val="4A6B6A"/>
            </a:solidFill>
          </p:spPr>
        </p:sp>
        <p:sp>
          <p:nvSpPr>
            <p:cNvPr id="12" name="Shape 11"/>
            <p:cNvSpPr/>
            <p:nvPr/>
          </p:nvSpPr>
          <p:spPr>
            <a:xfrm>
              <a:off x="820995" y="6571061"/>
              <a:ext cx="527804" cy="527804"/>
            </a:xfrm>
            <a:prstGeom prst="roundRect">
              <a:avLst>
                <a:gd name="adj" fmla="val 6667"/>
              </a:avLst>
            </a:prstGeom>
            <a:solidFill>
              <a:srgbClr val="315251"/>
            </a:solidFill>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5765324" y="336775"/>
            <a:ext cx="4936543" cy="766049"/>
          </a:xfrm>
          <a:prstGeom prst="rect">
            <a:avLst/>
          </a:prstGeom>
          <a:noFill/>
        </p:spPr>
        <p:txBody>
          <a:bodyPr wrap="square" lIns="0" tIns="0" rIns="0" bIns="0" rtlCol="0" anchor="t"/>
          <a:lstStyle/>
          <a:p>
            <a:pPr marL="0" indent="0" algn="l">
              <a:lnSpc>
                <a:spcPts val="5500"/>
              </a:lnSpc>
              <a:buNone/>
            </a:pPr>
            <a:r>
              <a:rPr lang="en-US" sz="4400" dirty="0">
                <a:solidFill>
                  <a:srgbClr val="FFD9BE"/>
                </a:solidFill>
                <a:latin typeface="Quattrocento" panose="02020502030000000404" pitchFamily="34" charset="0"/>
                <a:ea typeface="Quattrocento" panose="02020502030000000404" pitchFamily="34" charset="-122"/>
                <a:cs typeface="Quattrocento" panose="02020502030000000404" pitchFamily="34" charset="-120"/>
              </a:rPr>
              <a:t>Precision Farming</a:t>
            </a:r>
            <a:endParaRPr lang="en-US" sz="4400" dirty="0"/>
          </a:p>
        </p:txBody>
      </p:sp>
      <p:sp>
        <p:nvSpPr>
          <p:cNvPr id="4" name="Text 1"/>
          <p:cNvSpPr/>
          <p:nvPr/>
        </p:nvSpPr>
        <p:spPr>
          <a:xfrm>
            <a:off x="6324124" y="1930400"/>
            <a:ext cx="7468553" cy="3106896"/>
          </a:xfrm>
          <a:prstGeom prst="rect">
            <a:avLst/>
          </a:prstGeom>
          <a:noFill/>
        </p:spPr>
        <p:txBody>
          <a:bodyPr wrap="square" lIns="0" tIns="0" rIns="0" bIns="0" rtlCol="0" anchor="t"/>
          <a:lstStyle/>
          <a:p>
            <a:pPr marL="0" marR="0">
              <a:lnSpc>
                <a:spcPct val="107000"/>
              </a:lnSpc>
              <a:spcAft>
                <a:spcPts val="800"/>
              </a:spcAft>
              <a:buNone/>
            </a:pPr>
            <a:r>
              <a:rPr lang="en-US" sz="1850" b="1" dirty="0">
                <a:solidFill>
                  <a:schemeClr val="bg1"/>
                </a:solidFill>
                <a:effectLst/>
                <a:latin typeface="Quattrocento" panose="02020502030000000404" pitchFamily="34" charset="0"/>
                <a:ea typeface="Times New Roman" panose="02020603050405020304" pitchFamily="18" charset="0"/>
                <a:cs typeface="Times New Roman" panose="02020603050405020304" pitchFamily="18" charset="0"/>
              </a:rPr>
              <a:t>Project Overview</a:t>
            </a:r>
            <a:endParaRPr lang="en-US" sz="1850" dirty="0">
              <a:solidFill>
                <a:schemeClr val="bg1"/>
              </a:solidFill>
              <a:effectLst/>
              <a:latin typeface="Quattrocento" panose="020205020300000004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50" dirty="0">
                <a:solidFill>
                  <a:schemeClr val="bg1"/>
                </a:solidFill>
                <a:effectLst/>
                <a:latin typeface="Quattrocento" panose="02020502030000000404" pitchFamily="34" charset="0"/>
                <a:ea typeface="Times New Roman" panose="02020603050405020304" pitchFamily="18" charset="0"/>
                <a:cs typeface="Times New Roman" panose="02020603050405020304" pitchFamily="18" charset="0"/>
              </a:rPr>
              <a:t>This project aims to develop a simple yet effective website that utilizes AI, machine learning, and data analysis to assist farmers in making informed decisions about crop selection. The system will predict the best crops to plant on a piece of farmland based on soil test results or soil type and weather conditions. The website will serve as a user-friendly interface where farmers can input soil test data and receive AI-driven recommendations for optimal crop cultivation.</a:t>
            </a:r>
            <a:endParaRPr lang="en-US" sz="1850" dirty="0">
              <a:solidFill>
                <a:schemeClr val="bg1"/>
              </a:solidFill>
              <a:effectLst/>
              <a:latin typeface="Quattrocento" panose="02020502030000000404" pitchFamily="34" charset="0"/>
              <a:ea typeface="Calibri" panose="020F0502020204030204" pitchFamily="34" charset="0"/>
              <a:cs typeface="Times New Roman" panose="02020603050405020304" pitchFamily="18" charset="0"/>
            </a:endParaRPr>
          </a:p>
          <a:p>
            <a:pPr marL="0" indent="0" algn="l">
              <a:lnSpc>
                <a:spcPts val="3000"/>
              </a:lnSpc>
              <a:buNone/>
            </a:pPr>
            <a:endParaRPr lang="en-US" sz="1850" dirty="0">
              <a:solidFill>
                <a:schemeClr val="bg1"/>
              </a:solidFill>
              <a:latin typeface="Quattrocento" panose="02020502030000000404" pitchFamily="34" charset="0"/>
            </a:endParaRPr>
          </a:p>
        </p:txBody>
      </p:sp>
      <p:sp>
        <p:nvSpPr>
          <p:cNvPr id="8" name="Text 1"/>
          <p:cNvSpPr/>
          <p:nvPr/>
        </p:nvSpPr>
        <p:spPr>
          <a:xfrm>
            <a:off x="6324124" y="5283622"/>
            <a:ext cx="7468553" cy="766048"/>
          </a:xfrm>
          <a:prstGeom prst="rect">
            <a:avLst/>
          </a:prstGeom>
          <a:noFill/>
        </p:spPr>
        <p:txBody>
          <a:bodyPr wrap="square" lIns="0" tIns="0" rIns="0" bIns="0" rtlCol="0" anchor="t"/>
          <a:lstStyle/>
          <a:p>
            <a:pPr marL="0" indent="0" algn="l">
              <a:lnSpc>
                <a:spcPts val="3000"/>
              </a:lnSpc>
              <a:buNone/>
            </a:pPr>
            <a:r>
              <a:rPr lang="en-US" sz="185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Precision farming uses data to optimize agricultural practices. This results in increased efficiency and reduced environmental impact.</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1474543" y="356162"/>
            <a:ext cx="2950505" cy="704017"/>
          </a:xfrm>
          <a:prstGeom prst="rect">
            <a:avLst/>
          </a:prstGeom>
          <a:noFill/>
        </p:spPr>
        <p:txBody>
          <a:bodyPr wrap="none" lIns="0" tIns="0" rIns="0" bIns="0" rtlCol="0" anchor="t"/>
          <a:lstStyle/>
          <a:p>
            <a:pPr marL="0" indent="0" algn="l">
              <a:lnSpc>
                <a:spcPts val="5500"/>
              </a:lnSpc>
              <a:buNone/>
            </a:pPr>
            <a:r>
              <a:rPr lang="en-US" sz="4400" dirty="0">
                <a:solidFill>
                  <a:srgbClr val="FFD9BE"/>
                </a:solidFill>
                <a:latin typeface="Quattrocento" panose="02020502030000000404" pitchFamily="34" charset="0"/>
                <a:ea typeface="Quattrocento" panose="02020502030000000404" pitchFamily="34" charset="-122"/>
                <a:cs typeface="Quattrocento" panose="02020502030000000404" pitchFamily="34" charset="-120"/>
              </a:rPr>
              <a:t>Objectives</a:t>
            </a:r>
            <a:endParaRPr lang="en-US" sz="4400" dirty="0"/>
          </a:p>
        </p:txBody>
      </p:sp>
      <p:sp>
        <p:nvSpPr>
          <p:cNvPr id="4" name="Text 2"/>
          <p:cNvSpPr/>
          <p:nvPr/>
        </p:nvSpPr>
        <p:spPr>
          <a:xfrm>
            <a:off x="837724" y="1846078"/>
            <a:ext cx="5236505" cy="4571052"/>
          </a:xfrm>
          <a:prstGeom prst="rect">
            <a:avLst/>
          </a:prstGeom>
          <a:noFill/>
        </p:spPr>
        <p:txBody>
          <a:bodyPr wrap="square" lIns="0" tIns="0" rIns="0" bIns="0" rtlCol="0" anchor="t"/>
          <a:lstStyle/>
          <a:p>
            <a:pPr marL="0" indent="0" algn="l">
              <a:lnSpc>
                <a:spcPts val="3000"/>
              </a:lnSpc>
              <a:buNone/>
            </a:pPr>
            <a:r>
              <a:rPr lang="en-US" sz="2000" dirty="0">
                <a:solidFill>
                  <a:schemeClr val="bg1"/>
                </a:solidFill>
                <a:effectLst/>
                <a:latin typeface="Quattrocento" panose="02020502030000000404" pitchFamily="34" charset="0"/>
                <a:ea typeface="Times New Roman" panose="02020603050405020304" pitchFamily="18" charset="0"/>
              </a:rPr>
              <a:t>Provide insightful data analysis to improve precision farming.</a:t>
            </a:r>
            <a:endParaRPr lang="en-US" sz="2000" dirty="0">
              <a:solidFill>
                <a:schemeClr val="bg1"/>
              </a:solidFill>
              <a:effectLst/>
              <a:latin typeface="Quattrocento" panose="02020502030000000404" pitchFamily="34" charset="0"/>
              <a:ea typeface="Times New Roman" panose="02020603050405020304" pitchFamily="18" charset="0"/>
            </a:endParaRPr>
          </a:p>
          <a:p>
            <a:pPr marL="0" indent="0" algn="l">
              <a:lnSpc>
                <a:spcPts val="3000"/>
              </a:lnSpc>
              <a:buNone/>
            </a:pPr>
            <a:endParaRPr lang="en-US" sz="2000" dirty="0">
              <a:solidFill>
                <a:schemeClr val="bg1"/>
              </a:solidFill>
              <a:effectLst/>
              <a:latin typeface="Quattrocento" panose="02020502030000000404" pitchFamily="34" charset="0"/>
              <a:ea typeface="Times New Roman" panose="02020603050405020304" pitchFamily="18" charset="0"/>
            </a:endParaRPr>
          </a:p>
          <a:p>
            <a:pPr>
              <a:lnSpc>
                <a:spcPts val="3000"/>
              </a:lnSpc>
            </a:pPr>
            <a:r>
              <a:rPr lang="en-US" sz="2000" dirty="0">
                <a:solidFill>
                  <a:schemeClr val="bg1"/>
                </a:solidFill>
                <a:effectLst/>
                <a:latin typeface="Quattrocento" panose="02020502030000000404" pitchFamily="34" charset="0"/>
                <a:ea typeface="Times New Roman" panose="02020603050405020304" pitchFamily="18" charset="0"/>
                <a:cs typeface="Times New Roman" panose="02020603050405020304" pitchFamily="18" charset="0"/>
              </a:rPr>
              <a:t>Utilize machine learning algorithms to analyze soil data and recommend suitable crops.</a:t>
            </a:r>
            <a:endParaRPr lang="en-US" sz="2000" dirty="0">
              <a:solidFill>
                <a:schemeClr val="bg1"/>
              </a:solidFill>
              <a:effectLst/>
              <a:latin typeface="Quattrocento" panose="02020502030000000404" pitchFamily="34" charset="0"/>
              <a:ea typeface="Times New Roman" panose="02020603050405020304" pitchFamily="18" charset="0"/>
              <a:cs typeface="Times New Roman" panose="02020603050405020304" pitchFamily="18" charset="0"/>
            </a:endParaRPr>
          </a:p>
          <a:p>
            <a:pPr>
              <a:lnSpc>
                <a:spcPts val="3000"/>
              </a:lnSpc>
            </a:pPr>
            <a:endParaRPr lang="en-US" sz="2000" dirty="0">
              <a:solidFill>
                <a:schemeClr val="bg1"/>
              </a:solidFill>
              <a:effectLst/>
              <a:latin typeface="Quattrocento" panose="02020502030000000404" pitchFamily="34" charset="0"/>
              <a:ea typeface="Times New Roman" panose="02020603050405020304" pitchFamily="18" charset="0"/>
              <a:cs typeface="Times New Roman" panose="02020603050405020304" pitchFamily="18" charset="0"/>
            </a:endParaRPr>
          </a:p>
          <a:p>
            <a:pPr>
              <a:lnSpc>
                <a:spcPts val="3000"/>
              </a:lnSpc>
            </a:pPr>
            <a:r>
              <a:rPr lang="en-US" sz="2000" dirty="0">
                <a:solidFill>
                  <a:schemeClr val="bg1"/>
                </a:solidFill>
                <a:latin typeface="Quattrocento" panose="02020502030000000404" pitchFamily="34" charset="0"/>
              </a:rPr>
              <a:t>Predict the most suitable crop based on environmental conditions like temperature, humidity, soil pH, and rainfall</a:t>
            </a:r>
            <a:r>
              <a:rPr lang="en-US" sz="2000" dirty="0">
                <a:solidFill>
                  <a:schemeClr val="bg1"/>
                </a:solidFill>
                <a:latin typeface="Quattrocento" panose="02020502030000000404" pitchFamily="34" charset="0"/>
                <a:cs typeface="Times New Roman" panose="02020603050405020304" pitchFamily="18" charset="0"/>
              </a:rPr>
              <a:t>.</a:t>
            </a:r>
            <a:endParaRPr lang="en-US" sz="2000" dirty="0">
              <a:solidFill>
                <a:schemeClr val="bg1"/>
              </a:solidFill>
              <a:effectLst/>
              <a:latin typeface="Quattrocento" panose="02020502030000000404" pitchFamily="34" charset="0"/>
              <a:ea typeface="Calibri" panose="020F0502020204030204" pitchFamily="34" charset="0"/>
              <a:cs typeface="Times New Roman" panose="02020603050405020304" pitchFamily="18" charset="0"/>
            </a:endParaRPr>
          </a:p>
          <a:p>
            <a:pPr marL="0" indent="0" algn="l">
              <a:lnSpc>
                <a:spcPts val="3000"/>
              </a:lnSpc>
              <a:buNone/>
            </a:pPr>
            <a:endParaRPr lang="en-US" sz="2000" dirty="0">
              <a:solidFill>
                <a:schemeClr val="bg1"/>
              </a:solidFill>
              <a:latin typeface="Quattrocento" panose="02020502030000000404" pitchFamily="34" charset="0"/>
            </a:endParaRPr>
          </a:p>
        </p:txBody>
      </p:sp>
      <p:sp>
        <p:nvSpPr>
          <p:cNvPr id="3" name="Text 0"/>
          <p:cNvSpPr/>
          <p:nvPr/>
        </p:nvSpPr>
        <p:spPr>
          <a:xfrm>
            <a:off x="7470164" y="320425"/>
            <a:ext cx="6776680" cy="871561"/>
          </a:xfrm>
          <a:prstGeom prst="rect">
            <a:avLst/>
          </a:prstGeom>
          <a:noFill/>
        </p:spPr>
        <p:txBody>
          <a:bodyPr wrap="square" lIns="0" tIns="0" rIns="0" bIns="0" rtlCol="0" anchor="t"/>
          <a:lstStyle/>
          <a:p>
            <a:pPr marL="0" indent="0" algn="l">
              <a:lnSpc>
                <a:spcPts val="5500"/>
              </a:lnSpc>
              <a:buNone/>
            </a:pPr>
            <a:r>
              <a:rPr lang="en-US" sz="4400" dirty="0">
                <a:solidFill>
                  <a:srgbClr val="FFD9BE"/>
                </a:solidFill>
                <a:latin typeface="Quattrocento" panose="02020502030000000404" pitchFamily="34" charset="0"/>
                <a:ea typeface="Quattrocento" panose="02020502030000000404" pitchFamily="34" charset="-122"/>
                <a:cs typeface="Quattrocento" panose="02020502030000000404" pitchFamily="34" charset="-120"/>
              </a:rPr>
              <a:t>Data Import and Packages</a:t>
            </a:r>
            <a:endParaRPr lang="en-US" sz="4400" dirty="0"/>
          </a:p>
        </p:txBody>
      </p:sp>
      <p:pic>
        <p:nvPicPr>
          <p:cNvPr id="5" name="Picture 4"/>
          <p:cNvPicPr>
            <a:picLocks noChangeAspect="1"/>
          </p:cNvPicPr>
          <p:nvPr/>
        </p:nvPicPr>
        <p:blipFill>
          <a:blip r:embed="rId1"/>
          <a:srcRect t="8508"/>
          <a:stretch>
            <a:fillRect/>
          </a:stretch>
        </p:blipFill>
        <p:spPr>
          <a:xfrm>
            <a:off x="7816100" y="1469566"/>
            <a:ext cx="6084808" cy="2018386"/>
          </a:xfrm>
          <a:prstGeom prst="rect">
            <a:avLst/>
          </a:prstGeom>
          <a:ln w="38100">
            <a:solidFill>
              <a:srgbClr val="123332"/>
            </a:solidFill>
          </a:ln>
        </p:spPr>
      </p:pic>
      <p:sp>
        <p:nvSpPr>
          <p:cNvPr id="6" name="Shape 5"/>
          <p:cNvSpPr/>
          <p:nvPr/>
        </p:nvSpPr>
        <p:spPr>
          <a:xfrm>
            <a:off x="7647124" y="4008881"/>
            <a:ext cx="538520" cy="538520"/>
          </a:xfrm>
          <a:prstGeom prst="roundRect">
            <a:avLst>
              <a:gd name="adj" fmla="val 6668"/>
            </a:avLst>
          </a:prstGeom>
          <a:solidFill>
            <a:srgbClr val="315251"/>
          </a:solidFill>
        </p:spPr>
      </p:sp>
      <p:sp>
        <p:nvSpPr>
          <p:cNvPr id="7" name="Text 6"/>
          <p:cNvSpPr/>
          <p:nvPr/>
        </p:nvSpPr>
        <p:spPr>
          <a:xfrm>
            <a:off x="7747374" y="4115851"/>
            <a:ext cx="337899" cy="422434"/>
          </a:xfrm>
          <a:prstGeom prst="rect">
            <a:avLst/>
          </a:prstGeom>
          <a:noFill/>
        </p:spPr>
        <p:txBody>
          <a:bodyPr wrap="none" lIns="0" tIns="0" rIns="0" bIns="0" rtlCol="0" anchor="t"/>
          <a:lstStyle/>
          <a:p>
            <a:pPr marL="0" indent="0" algn="ctr">
              <a:lnSpc>
                <a:spcPts val="2650"/>
              </a:lnSpc>
              <a:buNone/>
            </a:pPr>
            <a:r>
              <a:rPr lang="en-US" sz="265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1</a:t>
            </a:r>
            <a:endParaRPr lang="en-US" sz="2650" dirty="0"/>
          </a:p>
        </p:txBody>
      </p:sp>
      <p:sp>
        <p:nvSpPr>
          <p:cNvPr id="8" name="Text 7"/>
          <p:cNvSpPr/>
          <p:nvPr/>
        </p:nvSpPr>
        <p:spPr>
          <a:xfrm>
            <a:off x="8424959" y="4057868"/>
            <a:ext cx="2816185"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Package Installation</a:t>
            </a:r>
            <a:endParaRPr lang="en-US" sz="2200" dirty="0"/>
          </a:p>
        </p:txBody>
      </p:sp>
      <p:sp>
        <p:nvSpPr>
          <p:cNvPr id="9" name="Text 8"/>
          <p:cNvSpPr/>
          <p:nvPr/>
        </p:nvSpPr>
        <p:spPr>
          <a:xfrm>
            <a:off x="8424959" y="4553406"/>
            <a:ext cx="4115384" cy="1149072"/>
          </a:xfrm>
          <a:prstGeom prst="rect">
            <a:avLst/>
          </a:prstGeom>
          <a:noFill/>
        </p:spPr>
        <p:txBody>
          <a:bodyPr wrap="square" lIns="0" tIns="0" rIns="0" bIns="0" rtlCol="0" anchor="t"/>
          <a:lstStyle/>
          <a:p>
            <a:pPr marL="0" indent="0" algn="l">
              <a:lnSpc>
                <a:spcPts val="3000"/>
              </a:lnSpc>
              <a:buNone/>
            </a:pPr>
            <a:r>
              <a:rPr lang="en-US" sz="185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Import necessary libraries for data analysis and visualization.</a:t>
            </a:r>
            <a:endParaRPr lang="en-US" sz="1850" dirty="0"/>
          </a:p>
        </p:txBody>
      </p:sp>
      <p:sp>
        <p:nvSpPr>
          <p:cNvPr id="10" name="Shape 1"/>
          <p:cNvSpPr/>
          <p:nvPr/>
        </p:nvSpPr>
        <p:spPr>
          <a:xfrm>
            <a:off x="7614072" y="5576441"/>
            <a:ext cx="538520" cy="538520"/>
          </a:xfrm>
          <a:prstGeom prst="roundRect">
            <a:avLst>
              <a:gd name="adj" fmla="val 6668"/>
            </a:avLst>
          </a:prstGeom>
          <a:solidFill>
            <a:srgbClr val="315251"/>
          </a:solidFill>
        </p:spPr>
      </p:sp>
      <p:sp>
        <p:nvSpPr>
          <p:cNvPr id="11" name="Text 2"/>
          <p:cNvSpPr/>
          <p:nvPr/>
        </p:nvSpPr>
        <p:spPr>
          <a:xfrm>
            <a:off x="7714318" y="5667082"/>
            <a:ext cx="337899" cy="422434"/>
          </a:xfrm>
          <a:prstGeom prst="rect">
            <a:avLst/>
          </a:prstGeom>
          <a:noFill/>
        </p:spPr>
        <p:txBody>
          <a:bodyPr wrap="none" lIns="0" tIns="0" rIns="0" bIns="0" rtlCol="0" anchor="t"/>
          <a:lstStyle/>
          <a:p>
            <a:pPr marL="0" indent="0" algn="ctr">
              <a:lnSpc>
                <a:spcPts val="2650"/>
              </a:lnSpc>
              <a:buNone/>
            </a:pPr>
            <a:r>
              <a:rPr lang="en-US" sz="265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2</a:t>
            </a:r>
            <a:endParaRPr lang="en-US" sz="2650" dirty="0"/>
          </a:p>
        </p:txBody>
      </p:sp>
      <p:sp>
        <p:nvSpPr>
          <p:cNvPr id="12" name="Text 3"/>
          <p:cNvSpPr/>
          <p:nvPr/>
        </p:nvSpPr>
        <p:spPr>
          <a:xfrm>
            <a:off x="8391903" y="5609099"/>
            <a:ext cx="2816185"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Data import</a:t>
            </a:r>
            <a:endParaRPr lang="en-US" sz="2200" dirty="0"/>
          </a:p>
        </p:txBody>
      </p:sp>
      <p:sp>
        <p:nvSpPr>
          <p:cNvPr id="13" name="Text 4"/>
          <p:cNvSpPr/>
          <p:nvPr/>
        </p:nvSpPr>
        <p:spPr>
          <a:xfrm>
            <a:off x="8391903" y="6104637"/>
            <a:ext cx="4115384" cy="1149072"/>
          </a:xfrm>
          <a:prstGeom prst="rect">
            <a:avLst/>
          </a:prstGeom>
          <a:noFill/>
        </p:spPr>
        <p:txBody>
          <a:bodyPr wrap="square" lIns="0" tIns="0" rIns="0" bIns="0" rtlCol="0" anchor="t"/>
          <a:lstStyle/>
          <a:p>
            <a:pPr marL="0" indent="0" algn="l">
              <a:lnSpc>
                <a:spcPts val="3000"/>
              </a:lnSpc>
              <a:buNone/>
            </a:pPr>
            <a:r>
              <a:rPr lang="en-US" sz="185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Import data to be used for the project (‘cpdata.csv’)</a:t>
            </a:r>
            <a:endParaRPr lang="en-US" sz="1850" dirty="0"/>
          </a:p>
        </p:txBody>
      </p:sp>
      <p:cxnSp>
        <p:nvCxnSpPr>
          <p:cNvPr id="16" name="Straight Connector 15"/>
          <p:cNvCxnSpPr/>
          <p:nvPr/>
        </p:nvCxnSpPr>
        <p:spPr>
          <a:xfrm>
            <a:off x="7135600" y="0"/>
            <a:ext cx="0" cy="822960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 0"/>
          <p:cNvSpPr/>
          <p:nvPr/>
        </p:nvSpPr>
        <p:spPr>
          <a:xfrm>
            <a:off x="821055" y="463787"/>
            <a:ext cx="7501890" cy="1379934"/>
          </a:xfrm>
          <a:prstGeom prst="rect">
            <a:avLst/>
          </a:prstGeom>
          <a:noFill/>
        </p:spPr>
        <p:txBody>
          <a:bodyPr wrap="square" lIns="0" tIns="0" rIns="0" bIns="0" rtlCol="0" anchor="t"/>
          <a:lstStyle/>
          <a:p>
            <a:pPr marL="0" indent="0" algn="l">
              <a:lnSpc>
                <a:spcPts val="5400"/>
              </a:lnSpc>
              <a:buNone/>
            </a:pPr>
            <a:r>
              <a:rPr lang="en-US" sz="4300" dirty="0">
                <a:solidFill>
                  <a:srgbClr val="FFD9BE"/>
                </a:solidFill>
                <a:latin typeface="Quattrocento" panose="02020502030000000404" pitchFamily="34" charset="0"/>
                <a:ea typeface="Quattrocento" panose="02020502030000000404" pitchFamily="34" charset="-122"/>
                <a:cs typeface="Quattrocento" panose="02020502030000000404" pitchFamily="34" charset="-120"/>
              </a:rPr>
              <a:t>Exploration and Cleaning: Preparing for Analysis</a:t>
            </a:r>
            <a:endParaRPr lang="en-US" sz="4300" dirty="0"/>
          </a:p>
        </p:txBody>
      </p:sp>
      <p:sp>
        <p:nvSpPr>
          <p:cNvPr id="4" name="Shape 1"/>
          <p:cNvSpPr/>
          <p:nvPr/>
        </p:nvSpPr>
        <p:spPr>
          <a:xfrm>
            <a:off x="1069659" y="2074460"/>
            <a:ext cx="45719" cy="5660780"/>
          </a:xfrm>
          <a:prstGeom prst="roundRect">
            <a:avLst>
              <a:gd name="adj" fmla="val 115454"/>
            </a:avLst>
          </a:prstGeom>
          <a:solidFill>
            <a:srgbClr val="4A6B6A"/>
          </a:solidFill>
        </p:spPr>
      </p:sp>
      <p:sp>
        <p:nvSpPr>
          <p:cNvPr id="5" name="Shape 2"/>
          <p:cNvSpPr/>
          <p:nvPr/>
        </p:nvSpPr>
        <p:spPr>
          <a:xfrm>
            <a:off x="1318320" y="2532841"/>
            <a:ext cx="703778" cy="30480"/>
          </a:xfrm>
          <a:prstGeom prst="roundRect">
            <a:avLst>
              <a:gd name="adj" fmla="val 115454"/>
            </a:avLst>
          </a:prstGeom>
          <a:solidFill>
            <a:srgbClr val="4A6B6A"/>
          </a:solidFill>
        </p:spPr>
      </p:sp>
      <p:sp>
        <p:nvSpPr>
          <p:cNvPr id="6" name="Shape 3"/>
          <p:cNvSpPr/>
          <p:nvPr/>
        </p:nvSpPr>
        <p:spPr>
          <a:xfrm>
            <a:off x="820995" y="2284239"/>
            <a:ext cx="527804" cy="527804"/>
          </a:xfrm>
          <a:prstGeom prst="roundRect">
            <a:avLst>
              <a:gd name="adj" fmla="val 6667"/>
            </a:avLst>
          </a:prstGeom>
          <a:solidFill>
            <a:srgbClr val="315251"/>
          </a:solidFill>
        </p:spPr>
      </p:sp>
      <p:pic>
        <p:nvPicPr>
          <p:cNvPr id="7" name="Image 1" descr="preencoded.png"/>
          <p:cNvPicPr>
            <a:picLocks noChangeAspect="1"/>
          </p:cNvPicPr>
          <p:nvPr/>
        </p:nvPicPr>
        <p:blipFill>
          <a:blip r:embed="rId1"/>
          <a:stretch>
            <a:fillRect/>
          </a:stretch>
        </p:blipFill>
        <p:spPr>
          <a:xfrm>
            <a:off x="919282" y="2341091"/>
            <a:ext cx="331113" cy="413980"/>
          </a:xfrm>
          <a:prstGeom prst="rect">
            <a:avLst/>
          </a:prstGeom>
        </p:spPr>
      </p:pic>
      <p:sp>
        <p:nvSpPr>
          <p:cNvPr id="8" name="Text 4"/>
          <p:cNvSpPr/>
          <p:nvPr/>
        </p:nvSpPr>
        <p:spPr>
          <a:xfrm>
            <a:off x="2257901" y="2254949"/>
            <a:ext cx="2759988" cy="344924"/>
          </a:xfrm>
          <a:prstGeom prst="rect">
            <a:avLst/>
          </a:prstGeom>
          <a:noFill/>
        </p:spPr>
        <p:txBody>
          <a:bodyPr wrap="none" lIns="0" tIns="0" rIns="0" bIns="0" rtlCol="0" anchor="t"/>
          <a:lstStyle/>
          <a:p>
            <a:pPr marL="0" indent="0" algn="l">
              <a:lnSpc>
                <a:spcPts val="2700"/>
              </a:lnSpc>
              <a:buNone/>
            </a:pPr>
            <a:r>
              <a:rPr lang="en-US" sz="215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Data Exploration</a:t>
            </a:r>
            <a:endParaRPr lang="en-US" sz="2150" dirty="0"/>
          </a:p>
        </p:txBody>
      </p:sp>
      <p:sp>
        <p:nvSpPr>
          <p:cNvPr id="9" name="Text 5"/>
          <p:cNvSpPr/>
          <p:nvPr/>
        </p:nvSpPr>
        <p:spPr>
          <a:xfrm>
            <a:off x="2257901" y="2740605"/>
            <a:ext cx="6065044" cy="375285"/>
          </a:xfrm>
          <a:prstGeom prst="rect">
            <a:avLst/>
          </a:prstGeom>
          <a:noFill/>
        </p:spPr>
        <p:txBody>
          <a:bodyPr wrap="none" lIns="0" tIns="0" rIns="0" bIns="0" rtlCol="0" anchor="t"/>
          <a:lstStyle/>
          <a:p>
            <a:pPr marL="0" indent="0" algn="l">
              <a:lnSpc>
                <a:spcPts val="2950"/>
              </a:lnSpc>
              <a:buNone/>
            </a:pPr>
            <a:r>
              <a:rPr lang="en-US" sz="18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Understand the structure and characteristics of the data.</a:t>
            </a:r>
            <a:endParaRPr lang="en-US" sz="1800" dirty="0"/>
          </a:p>
        </p:txBody>
      </p:sp>
      <p:sp>
        <p:nvSpPr>
          <p:cNvPr id="10" name="Shape 6"/>
          <p:cNvSpPr/>
          <p:nvPr/>
        </p:nvSpPr>
        <p:spPr>
          <a:xfrm>
            <a:off x="1318320" y="5189747"/>
            <a:ext cx="703778" cy="30480"/>
          </a:xfrm>
          <a:prstGeom prst="roundRect">
            <a:avLst>
              <a:gd name="adj" fmla="val 115454"/>
            </a:avLst>
          </a:prstGeom>
          <a:solidFill>
            <a:srgbClr val="4A6B6A"/>
          </a:solidFill>
        </p:spPr>
      </p:sp>
      <p:sp>
        <p:nvSpPr>
          <p:cNvPr id="11" name="Shape 7"/>
          <p:cNvSpPr/>
          <p:nvPr/>
        </p:nvSpPr>
        <p:spPr>
          <a:xfrm>
            <a:off x="820995" y="4941145"/>
            <a:ext cx="527804" cy="527804"/>
          </a:xfrm>
          <a:prstGeom prst="roundRect">
            <a:avLst>
              <a:gd name="adj" fmla="val 6667"/>
            </a:avLst>
          </a:prstGeom>
          <a:solidFill>
            <a:srgbClr val="315251"/>
          </a:solidFill>
        </p:spPr>
      </p:sp>
      <p:pic>
        <p:nvPicPr>
          <p:cNvPr id="12" name="Image 2" descr="preencoded.png"/>
          <p:cNvPicPr>
            <a:picLocks noChangeAspect="1"/>
          </p:cNvPicPr>
          <p:nvPr/>
        </p:nvPicPr>
        <p:blipFill>
          <a:blip r:embed="rId2"/>
          <a:stretch>
            <a:fillRect/>
          </a:stretch>
        </p:blipFill>
        <p:spPr>
          <a:xfrm>
            <a:off x="919282" y="4997997"/>
            <a:ext cx="331113" cy="413980"/>
          </a:xfrm>
          <a:prstGeom prst="rect">
            <a:avLst/>
          </a:prstGeom>
        </p:spPr>
      </p:pic>
      <p:sp>
        <p:nvSpPr>
          <p:cNvPr id="13" name="Text 8"/>
          <p:cNvSpPr/>
          <p:nvPr/>
        </p:nvSpPr>
        <p:spPr>
          <a:xfrm>
            <a:off x="2257901" y="4911856"/>
            <a:ext cx="2759988" cy="344924"/>
          </a:xfrm>
          <a:prstGeom prst="rect">
            <a:avLst/>
          </a:prstGeom>
          <a:noFill/>
        </p:spPr>
        <p:txBody>
          <a:bodyPr wrap="none" lIns="0" tIns="0" rIns="0" bIns="0" rtlCol="0" anchor="t"/>
          <a:lstStyle/>
          <a:p>
            <a:pPr marL="0" indent="0" algn="l">
              <a:lnSpc>
                <a:spcPts val="2700"/>
              </a:lnSpc>
              <a:buNone/>
            </a:pPr>
            <a:r>
              <a:rPr lang="en-US" sz="215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Cleaning</a:t>
            </a:r>
            <a:endParaRPr lang="en-US" sz="2150" dirty="0"/>
          </a:p>
        </p:txBody>
      </p:sp>
      <p:sp>
        <p:nvSpPr>
          <p:cNvPr id="14" name="Text 9"/>
          <p:cNvSpPr/>
          <p:nvPr/>
        </p:nvSpPr>
        <p:spPr>
          <a:xfrm>
            <a:off x="2257901" y="5397511"/>
            <a:ext cx="6065044" cy="375285"/>
          </a:xfrm>
          <a:prstGeom prst="rect">
            <a:avLst/>
          </a:prstGeom>
          <a:noFill/>
        </p:spPr>
        <p:txBody>
          <a:bodyPr wrap="none" lIns="0" tIns="0" rIns="0" bIns="0" rtlCol="0" anchor="t"/>
          <a:lstStyle/>
          <a:p>
            <a:pPr marL="0" indent="0" algn="l">
              <a:lnSpc>
                <a:spcPts val="2950"/>
              </a:lnSpc>
              <a:buNone/>
            </a:pPr>
            <a:r>
              <a:rPr lang="en-US" sz="18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No much cleaning was done on the data.</a:t>
            </a:r>
            <a:endParaRPr lang="en-US" sz="1800" dirty="0"/>
          </a:p>
        </p:txBody>
      </p:sp>
      <p:sp>
        <p:nvSpPr>
          <p:cNvPr id="15" name="Shape 10"/>
          <p:cNvSpPr/>
          <p:nvPr/>
        </p:nvSpPr>
        <p:spPr>
          <a:xfrm>
            <a:off x="1318320" y="6917638"/>
            <a:ext cx="703778" cy="30480"/>
          </a:xfrm>
          <a:prstGeom prst="roundRect">
            <a:avLst>
              <a:gd name="adj" fmla="val 115454"/>
            </a:avLst>
          </a:prstGeom>
          <a:solidFill>
            <a:srgbClr val="4A6B6A"/>
          </a:solidFill>
        </p:spPr>
      </p:sp>
      <p:sp>
        <p:nvSpPr>
          <p:cNvPr id="16" name="Shape 11"/>
          <p:cNvSpPr/>
          <p:nvPr/>
        </p:nvSpPr>
        <p:spPr>
          <a:xfrm>
            <a:off x="820995" y="6669035"/>
            <a:ext cx="527804" cy="527804"/>
          </a:xfrm>
          <a:prstGeom prst="roundRect">
            <a:avLst>
              <a:gd name="adj" fmla="val 6667"/>
            </a:avLst>
          </a:prstGeom>
          <a:solidFill>
            <a:srgbClr val="315251"/>
          </a:solidFill>
        </p:spPr>
      </p:sp>
      <p:pic>
        <p:nvPicPr>
          <p:cNvPr id="17" name="Image 3" descr="preencoded.png"/>
          <p:cNvPicPr>
            <a:picLocks noChangeAspect="1"/>
          </p:cNvPicPr>
          <p:nvPr/>
        </p:nvPicPr>
        <p:blipFill>
          <a:blip r:embed="rId3"/>
          <a:stretch>
            <a:fillRect/>
          </a:stretch>
        </p:blipFill>
        <p:spPr>
          <a:xfrm>
            <a:off x="919282" y="6725888"/>
            <a:ext cx="331113" cy="413980"/>
          </a:xfrm>
          <a:prstGeom prst="rect">
            <a:avLst/>
          </a:prstGeom>
        </p:spPr>
      </p:pic>
      <p:sp>
        <p:nvSpPr>
          <p:cNvPr id="18" name="Text 12"/>
          <p:cNvSpPr/>
          <p:nvPr/>
        </p:nvSpPr>
        <p:spPr>
          <a:xfrm>
            <a:off x="2257901" y="6639746"/>
            <a:ext cx="2759988" cy="344924"/>
          </a:xfrm>
          <a:prstGeom prst="rect">
            <a:avLst/>
          </a:prstGeom>
          <a:noFill/>
        </p:spPr>
        <p:txBody>
          <a:bodyPr wrap="none" lIns="0" tIns="0" rIns="0" bIns="0" rtlCol="0" anchor="t"/>
          <a:lstStyle/>
          <a:p>
            <a:pPr marL="0" indent="0" algn="l">
              <a:lnSpc>
                <a:spcPts val="2700"/>
              </a:lnSpc>
              <a:buNone/>
            </a:pPr>
            <a:r>
              <a:rPr lang="en-US" sz="215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Transformation</a:t>
            </a:r>
            <a:endParaRPr lang="en-US" sz="2150" dirty="0"/>
          </a:p>
        </p:txBody>
      </p:sp>
      <p:sp>
        <p:nvSpPr>
          <p:cNvPr id="19" name="Text 13"/>
          <p:cNvSpPr/>
          <p:nvPr/>
        </p:nvSpPr>
        <p:spPr>
          <a:xfrm>
            <a:off x="2257901" y="3794373"/>
            <a:ext cx="6065044" cy="779083"/>
          </a:xfrm>
          <a:prstGeom prst="rect">
            <a:avLst/>
          </a:prstGeom>
          <a:noFill/>
        </p:spPr>
        <p:txBody>
          <a:bodyPr wrap="none" lIns="0" tIns="0" rIns="0" bIns="0" rtlCol="0" anchor="t"/>
          <a:lstStyle/>
          <a:p>
            <a:pPr marL="0" indent="0" algn="l">
              <a:lnSpc>
                <a:spcPts val="2950"/>
              </a:lnSpc>
              <a:buNone/>
            </a:pPr>
            <a:r>
              <a:rPr lang="en-US" b="1" dirty="0">
                <a:solidFill>
                  <a:schemeClr val="bg1"/>
                </a:solidFill>
                <a:latin typeface="Quattrocento" panose="02020502030000000404" pitchFamily="34" charset="0"/>
              </a:rPr>
              <a:t>Label </a:t>
            </a:r>
            <a:r>
              <a:rPr lang="en-US" dirty="0">
                <a:solidFill>
                  <a:schemeClr val="bg1"/>
                </a:solidFill>
                <a:latin typeface="Quattrocento" panose="02020502030000000404" pitchFamily="34" charset="0"/>
              </a:rPr>
              <a:t>column is a categorical data indicating the crop type</a:t>
            </a:r>
            <a:endParaRPr lang="en-US" dirty="0">
              <a:solidFill>
                <a:schemeClr val="bg1"/>
              </a:solidFill>
              <a:latin typeface="Quattrocento" panose="02020502030000000404" pitchFamily="34" charset="0"/>
            </a:endParaRPr>
          </a:p>
          <a:p>
            <a:pPr marL="0" indent="0" algn="l">
              <a:lnSpc>
                <a:spcPts val="2950"/>
              </a:lnSpc>
              <a:buNone/>
            </a:pPr>
            <a:r>
              <a:rPr lang="en-US" dirty="0">
                <a:solidFill>
                  <a:schemeClr val="bg1"/>
                </a:solidFill>
                <a:latin typeface="Quattrocento" panose="02020502030000000404" pitchFamily="34" charset="0"/>
              </a:rPr>
              <a:t>(e.g., "rice"). There are 31 unique crop types.</a:t>
            </a:r>
            <a:endParaRPr lang="en-US" sz="1800" dirty="0">
              <a:solidFill>
                <a:schemeClr val="bg1"/>
              </a:solidFill>
              <a:latin typeface="Quattrocento" panose="02020502030000000404" pitchFamily="34" charset="0"/>
            </a:endParaRPr>
          </a:p>
        </p:txBody>
      </p:sp>
      <p:sp>
        <p:nvSpPr>
          <p:cNvPr id="21" name="Text 5"/>
          <p:cNvSpPr/>
          <p:nvPr/>
        </p:nvSpPr>
        <p:spPr>
          <a:xfrm>
            <a:off x="2257901" y="3260920"/>
            <a:ext cx="6065044" cy="375285"/>
          </a:xfrm>
          <a:prstGeom prst="rect">
            <a:avLst/>
          </a:prstGeom>
          <a:noFill/>
        </p:spPr>
        <p:txBody>
          <a:bodyPr wrap="none" lIns="0" tIns="0" rIns="0" bIns="0" rtlCol="0" anchor="t"/>
          <a:lstStyle/>
          <a:p>
            <a:pPr marL="0" indent="0" algn="l">
              <a:lnSpc>
                <a:spcPts val="2950"/>
              </a:lnSpc>
              <a:buNone/>
            </a:pPr>
            <a:r>
              <a:rPr lang="en-US" dirty="0">
                <a:solidFill>
                  <a:schemeClr val="bg1"/>
                </a:solidFill>
                <a:latin typeface="Quattrocento" panose="02020502030000000404" pitchFamily="34" charset="0"/>
                <a:ea typeface="Quattrocento" panose="02020502030000000404" pitchFamily="34" charset="-122"/>
                <a:cs typeface="Quattrocento" panose="02020502030000000404" pitchFamily="34" charset="-120"/>
              </a:rPr>
              <a:t>The data </a:t>
            </a:r>
            <a:r>
              <a:rPr lang="en-US" dirty="0">
                <a:solidFill>
                  <a:schemeClr val="bg1"/>
                </a:solidFill>
                <a:latin typeface="Quattrocento" panose="02020502030000000404" pitchFamily="34" charset="0"/>
              </a:rPr>
              <a:t>file contains 3,100 rows with 5 columns.</a:t>
            </a:r>
            <a:endParaRPr lang="en-US" dirty="0">
              <a:solidFill>
                <a:schemeClr val="bg1"/>
              </a:solidFill>
              <a:latin typeface="Quattrocento" panose="02020502030000000404" pitchFamily="34" charset="0"/>
            </a:endParaRPr>
          </a:p>
        </p:txBody>
      </p:sp>
      <p:pic>
        <p:nvPicPr>
          <p:cNvPr id="23" name="Picture 22"/>
          <p:cNvPicPr>
            <a:picLocks noChangeAspect="1"/>
          </p:cNvPicPr>
          <p:nvPr/>
        </p:nvPicPr>
        <p:blipFill>
          <a:blip r:embed="rId4"/>
          <a:stretch>
            <a:fillRect/>
          </a:stretch>
        </p:blipFill>
        <p:spPr>
          <a:xfrm>
            <a:off x="8322945" y="-5728"/>
            <a:ext cx="6307455" cy="2730893"/>
          </a:xfrm>
          <a:prstGeom prst="rect">
            <a:avLst/>
          </a:prstGeom>
          <a:ln w="38100">
            <a:solidFill>
              <a:schemeClr val="tx1">
                <a:lumMod val="95000"/>
                <a:lumOff val="5000"/>
              </a:schemeClr>
            </a:solidFill>
          </a:ln>
        </p:spPr>
      </p:pic>
      <p:pic>
        <p:nvPicPr>
          <p:cNvPr id="25" name="Picture 24"/>
          <p:cNvPicPr>
            <a:picLocks noChangeAspect="1"/>
          </p:cNvPicPr>
          <p:nvPr/>
        </p:nvPicPr>
        <p:blipFill>
          <a:blip r:embed="rId5"/>
          <a:stretch>
            <a:fillRect/>
          </a:stretch>
        </p:blipFill>
        <p:spPr>
          <a:xfrm>
            <a:off x="8322945" y="3835854"/>
            <a:ext cx="6307455" cy="4393746"/>
          </a:xfrm>
          <a:prstGeom prst="rect">
            <a:avLst/>
          </a:prstGeom>
          <a:ln w="38100">
            <a:solidFill>
              <a:srgbClr val="123332"/>
            </a:solidFill>
          </a:ln>
        </p:spPr>
      </p:pic>
      <p:pic>
        <p:nvPicPr>
          <p:cNvPr id="27" name="Picture 26"/>
          <p:cNvPicPr>
            <a:picLocks noChangeAspect="1"/>
          </p:cNvPicPr>
          <p:nvPr/>
        </p:nvPicPr>
        <p:blipFill>
          <a:blip r:embed="rId6"/>
          <a:stretch>
            <a:fillRect/>
          </a:stretch>
        </p:blipFill>
        <p:spPr>
          <a:xfrm>
            <a:off x="8323457" y="2782086"/>
            <a:ext cx="6306943" cy="1012287"/>
          </a:xfrm>
          <a:prstGeom prst="rect">
            <a:avLst/>
          </a:prstGeom>
          <a:ln w="38100">
            <a:solidFill>
              <a:srgbClr val="123332"/>
            </a:solid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076920"/>
            <a:ext cx="7468553" cy="1408033"/>
          </a:xfrm>
          <a:prstGeom prst="rect">
            <a:avLst/>
          </a:prstGeom>
          <a:noFill/>
        </p:spPr>
        <p:txBody>
          <a:bodyPr wrap="square" lIns="0" tIns="0" rIns="0" bIns="0" rtlCol="0" anchor="t"/>
          <a:lstStyle/>
          <a:p>
            <a:pPr marL="0" indent="0" algn="l">
              <a:lnSpc>
                <a:spcPts val="5500"/>
              </a:lnSpc>
              <a:buNone/>
            </a:pPr>
            <a:r>
              <a:rPr lang="en-US" sz="4400" dirty="0">
                <a:solidFill>
                  <a:srgbClr val="FFD9BE"/>
                </a:solidFill>
                <a:latin typeface="Quattrocento" panose="02020502030000000404" pitchFamily="34" charset="0"/>
                <a:ea typeface="Quattrocento" panose="02020502030000000404" pitchFamily="34" charset="-122"/>
                <a:cs typeface="Quattrocento" panose="02020502030000000404" pitchFamily="34" charset="-120"/>
              </a:rPr>
              <a:t>Analysis and Discussion: Unveiling Insights</a:t>
            </a:r>
            <a:endParaRPr lang="en-US" sz="4400" dirty="0"/>
          </a:p>
        </p:txBody>
      </p:sp>
      <p:pic>
        <p:nvPicPr>
          <p:cNvPr id="4" name="Image 1" descr="preencoded.png"/>
          <p:cNvPicPr>
            <a:picLocks noChangeAspect="1"/>
          </p:cNvPicPr>
          <p:nvPr/>
        </p:nvPicPr>
        <p:blipFill>
          <a:blip r:embed="rId2"/>
          <a:stretch>
            <a:fillRect/>
          </a:stretch>
        </p:blipFill>
        <p:spPr>
          <a:xfrm>
            <a:off x="6324124" y="2843927"/>
            <a:ext cx="1196816" cy="1436251"/>
          </a:xfrm>
          <a:prstGeom prst="rect">
            <a:avLst/>
          </a:prstGeom>
        </p:spPr>
      </p:pic>
      <p:sp>
        <p:nvSpPr>
          <p:cNvPr id="5" name="Text 1"/>
          <p:cNvSpPr/>
          <p:nvPr/>
        </p:nvSpPr>
        <p:spPr>
          <a:xfrm>
            <a:off x="7879913" y="3083243"/>
            <a:ext cx="2816185"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Statistical Modeling</a:t>
            </a:r>
            <a:endParaRPr lang="en-US" sz="2200" dirty="0"/>
          </a:p>
        </p:txBody>
      </p:sp>
      <p:sp>
        <p:nvSpPr>
          <p:cNvPr id="6" name="Text 2"/>
          <p:cNvSpPr/>
          <p:nvPr/>
        </p:nvSpPr>
        <p:spPr>
          <a:xfrm>
            <a:off x="7879913" y="3578781"/>
            <a:ext cx="5912763" cy="383024"/>
          </a:xfrm>
          <a:prstGeom prst="rect">
            <a:avLst/>
          </a:prstGeom>
          <a:noFill/>
        </p:spPr>
        <p:txBody>
          <a:bodyPr wrap="none" lIns="0" tIns="0" rIns="0" bIns="0" rtlCol="0" anchor="t"/>
          <a:lstStyle/>
          <a:p>
            <a:pPr marL="0" indent="0" algn="l">
              <a:lnSpc>
                <a:spcPts val="3000"/>
              </a:lnSpc>
              <a:buNone/>
            </a:pPr>
            <a:r>
              <a:rPr lang="en-US" sz="185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Apply regression models to predict crop yields.</a:t>
            </a:r>
            <a:endParaRPr lang="en-US" sz="1850" dirty="0"/>
          </a:p>
        </p:txBody>
      </p:sp>
      <p:pic>
        <p:nvPicPr>
          <p:cNvPr id="7" name="Image 2" descr="preencoded.png"/>
          <p:cNvPicPr>
            <a:picLocks noChangeAspect="1"/>
          </p:cNvPicPr>
          <p:nvPr/>
        </p:nvPicPr>
        <p:blipFill>
          <a:blip r:embed="rId3"/>
          <a:stretch>
            <a:fillRect/>
          </a:stretch>
        </p:blipFill>
        <p:spPr>
          <a:xfrm>
            <a:off x="6324124" y="4280178"/>
            <a:ext cx="1196816" cy="1436251"/>
          </a:xfrm>
          <a:prstGeom prst="rect">
            <a:avLst/>
          </a:prstGeom>
        </p:spPr>
      </p:pic>
      <p:sp>
        <p:nvSpPr>
          <p:cNvPr id="8" name="Text 3"/>
          <p:cNvSpPr/>
          <p:nvPr/>
        </p:nvSpPr>
        <p:spPr>
          <a:xfrm>
            <a:off x="7879913" y="4405190"/>
            <a:ext cx="2816185"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Spatial Analysis</a:t>
            </a:r>
            <a:endParaRPr lang="en-US" sz="2200" dirty="0"/>
          </a:p>
        </p:txBody>
      </p:sp>
      <p:sp>
        <p:nvSpPr>
          <p:cNvPr id="9" name="Text 4"/>
          <p:cNvSpPr/>
          <p:nvPr/>
        </p:nvSpPr>
        <p:spPr>
          <a:xfrm>
            <a:off x="7879913" y="4835415"/>
            <a:ext cx="5912763" cy="701397"/>
          </a:xfrm>
          <a:prstGeom prst="rect">
            <a:avLst/>
          </a:prstGeom>
          <a:noFill/>
        </p:spPr>
        <p:txBody>
          <a:bodyPr wrap="none" lIns="0" tIns="0" rIns="0" bIns="0" rtlCol="0" anchor="t"/>
          <a:lstStyle/>
          <a:p>
            <a:pPr marL="0" indent="0" algn="l">
              <a:lnSpc>
                <a:spcPts val="3000"/>
              </a:lnSpc>
              <a:buNone/>
            </a:pPr>
            <a:r>
              <a:rPr lang="en-US" sz="1850" dirty="0">
                <a:solidFill>
                  <a:schemeClr val="bg1"/>
                </a:solidFill>
                <a:latin typeface="Quattrocento" panose="02020502030000000404" pitchFamily="34" charset="0"/>
              </a:rPr>
              <a:t>Predict the most suitable crop based on environmental</a:t>
            </a:r>
            <a:endParaRPr lang="en-US" sz="1850" dirty="0">
              <a:solidFill>
                <a:schemeClr val="bg1"/>
              </a:solidFill>
              <a:latin typeface="Quattrocento" panose="02020502030000000404" pitchFamily="34" charset="0"/>
            </a:endParaRPr>
          </a:p>
          <a:p>
            <a:pPr marL="0" indent="0" algn="l">
              <a:lnSpc>
                <a:spcPts val="3000"/>
              </a:lnSpc>
              <a:buNone/>
            </a:pPr>
            <a:r>
              <a:rPr lang="en-US" sz="1850" dirty="0">
                <a:solidFill>
                  <a:schemeClr val="bg1"/>
                </a:solidFill>
                <a:latin typeface="Quattrocento" panose="02020502030000000404" pitchFamily="34" charset="0"/>
              </a:rPr>
              <a:t> conditions</a:t>
            </a:r>
            <a:endParaRPr lang="en-US" sz="1850" dirty="0">
              <a:solidFill>
                <a:schemeClr val="bg1"/>
              </a:solidFill>
              <a:latin typeface="Quattrocento" panose="02020502030000000404" pitchFamily="34" charset="0"/>
            </a:endParaRPr>
          </a:p>
        </p:txBody>
      </p:sp>
      <p:pic>
        <p:nvPicPr>
          <p:cNvPr id="10" name="Image 3" descr="preencoded.png"/>
          <p:cNvPicPr>
            <a:picLocks noChangeAspect="1"/>
          </p:cNvPicPr>
          <p:nvPr/>
        </p:nvPicPr>
        <p:blipFill>
          <a:blip r:embed="rId4"/>
          <a:stretch>
            <a:fillRect/>
          </a:stretch>
        </p:blipFill>
        <p:spPr>
          <a:xfrm>
            <a:off x="6324124" y="5716429"/>
            <a:ext cx="1196816" cy="1436251"/>
          </a:xfrm>
          <a:prstGeom prst="rect">
            <a:avLst/>
          </a:prstGeom>
        </p:spPr>
      </p:pic>
      <p:sp>
        <p:nvSpPr>
          <p:cNvPr id="11" name="Text 5"/>
          <p:cNvSpPr/>
          <p:nvPr/>
        </p:nvSpPr>
        <p:spPr>
          <a:xfrm>
            <a:off x="7879913" y="5955744"/>
            <a:ext cx="2816185"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Insight Generation</a:t>
            </a:r>
            <a:endParaRPr lang="en-US" sz="2200" dirty="0"/>
          </a:p>
        </p:txBody>
      </p:sp>
      <p:sp>
        <p:nvSpPr>
          <p:cNvPr id="12" name="Text 6"/>
          <p:cNvSpPr/>
          <p:nvPr/>
        </p:nvSpPr>
        <p:spPr>
          <a:xfrm>
            <a:off x="7879913" y="6451283"/>
            <a:ext cx="5912763" cy="961888"/>
          </a:xfrm>
          <a:prstGeom prst="rect">
            <a:avLst/>
          </a:prstGeom>
          <a:noFill/>
        </p:spPr>
        <p:txBody>
          <a:bodyPr wrap="none" lIns="0" tIns="0" rIns="0" bIns="0" rtlCol="0" anchor="t"/>
          <a:lstStyle/>
          <a:p>
            <a:pPr marL="0" indent="0" algn="l">
              <a:lnSpc>
                <a:spcPts val="3000"/>
              </a:lnSpc>
              <a:buNone/>
            </a:pPr>
            <a:r>
              <a:rPr lang="en-US" sz="1850" dirty="0">
                <a:solidFill>
                  <a:schemeClr val="bg1"/>
                </a:solidFill>
                <a:latin typeface="Quattrocento" panose="02020502030000000404" pitchFamily="34" charset="0"/>
                <a:ea typeface="Quattrocento" panose="02020502030000000404" pitchFamily="34" charset="-122"/>
                <a:cs typeface="Quattrocento" panose="02020502030000000404" pitchFamily="34" charset="-120"/>
              </a:rPr>
              <a:t>Identify key factors affecting crop performance.</a:t>
            </a:r>
            <a:endParaRPr lang="en-US" sz="1850" dirty="0">
              <a:solidFill>
                <a:schemeClr val="bg1"/>
              </a:solidFill>
              <a:latin typeface="Quattrocento" panose="02020502030000000404" pitchFamily="34" charset="0"/>
              <a:ea typeface="Quattrocento" panose="02020502030000000404" pitchFamily="34" charset="-122"/>
              <a:cs typeface="Quattrocento" panose="02020502030000000404" pitchFamily="34" charset="-120"/>
            </a:endParaRPr>
          </a:p>
          <a:p>
            <a:pPr marL="0" indent="0" algn="l">
              <a:lnSpc>
                <a:spcPts val="3000"/>
              </a:lnSpc>
              <a:buNone/>
            </a:pPr>
            <a:r>
              <a:rPr lang="en-US" sz="1850" dirty="0">
                <a:solidFill>
                  <a:schemeClr val="bg1"/>
                </a:solidFill>
                <a:latin typeface="Quattrocento" panose="02020502030000000404" pitchFamily="34" charset="0"/>
              </a:rPr>
              <a:t>Crop prediction highly influenced by rainfall and pH</a:t>
            </a:r>
            <a:endParaRPr lang="en-US" sz="1850" dirty="0">
              <a:solidFill>
                <a:schemeClr val="bg1"/>
              </a:solidFill>
              <a:latin typeface="Quattrocento" panose="020205020300000004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ext 7"/>
          <p:cNvSpPr/>
          <p:nvPr/>
        </p:nvSpPr>
        <p:spPr>
          <a:xfrm>
            <a:off x="2751759" y="3657607"/>
            <a:ext cx="2816185" cy="351949"/>
          </a:xfrm>
          <a:prstGeom prst="rect">
            <a:avLst/>
          </a:prstGeom>
          <a:noFill/>
        </p:spPr>
        <p:txBody>
          <a:bodyPr wrap="none" lIns="0" tIns="0" rIns="0" bIns="0" rtlCol="0" anchor="t"/>
          <a:lstStyle/>
          <a:p>
            <a:pPr marL="0" indent="0" algn="ctr">
              <a:lnSpc>
                <a:spcPts val="2750"/>
              </a:lnSpc>
              <a:buNone/>
            </a:pPr>
            <a:r>
              <a:rPr lang="en-US" sz="2200" dirty="0">
                <a:solidFill>
                  <a:srgbClr val="F9EEE7"/>
                </a:solidFill>
                <a:latin typeface="Quattrocento" panose="02020502030000000404" pitchFamily="34" charset="0"/>
              </a:rPr>
              <a:t>Univariate kdeplot</a:t>
            </a:r>
            <a:endParaRPr lang="en-US" sz="2200" dirty="0"/>
          </a:p>
        </p:txBody>
      </p:sp>
      <p:pic>
        <p:nvPicPr>
          <p:cNvPr id="15" name="Picture 14"/>
          <p:cNvPicPr>
            <a:picLocks noChangeAspect="1"/>
          </p:cNvPicPr>
          <p:nvPr/>
        </p:nvPicPr>
        <p:blipFill>
          <a:blip r:embed="rId1"/>
          <a:srcRect l="2089" r="7832"/>
          <a:stretch>
            <a:fillRect/>
          </a:stretch>
        </p:blipFill>
        <p:spPr>
          <a:xfrm>
            <a:off x="857797" y="175438"/>
            <a:ext cx="6155869" cy="3445328"/>
          </a:xfrm>
          <a:prstGeom prst="rect">
            <a:avLst/>
          </a:prstGeom>
        </p:spPr>
      </p:pic>
      <p:pic>
        <p:nvPicPr>
          <p:cNvPr id="18" name="Picture 17"/>
          <p:cNvPicPr>
            <a:picLocks noChangeAspect="1"/>
          </p:cNvPicPr>
          <p:nvPr/>
        </p:nvPicPr>
        <p:blipFill>
          <a:blip r:embed="rId2"/>
          <a:srcRect l="2089" r="7832"/>
          <a:stretch>
            <a:fillRect/>
          </a:stretch>
        </p:blipFill>
        <p:spPr>
          <a:xfrm>
            <a:off x="857797" y="4083239"/>
            <a:ext cx="6155868" cy="3445330"/>
          </a:xfrm>
          <a:prstGeom prst="rect">
            <a:avLst/>
          </a:prstGeom>
        </p:spPr>
      </p:pic>
      <p:pic>
        <p:nvPicPr>
          <p:cNvPr id="20" name="Picture 19"/>
          <p:cNvPicPr>
            <a:picLocks noChangeAspect="1"/>
          </p:cNvPicPr>
          <p:nvPr/>
        </p:nvPicPr>
        <p:blipFill>
          <a:blip r:embed="rId3"/>
          <a:srcRect l="2089" r="8094"/>
          <a:stretch>
            <a:fillRect/>
          </a:stretch>
        </p:blipFill>
        <p:spPr>
          <a:xfrm>
            <a:off x="7616735" y="163292"/>
            <a:ext cx="6155869" cy="3445328"/>
          </a:xfrm>
          <a:prstGeom prst="rect">
            <a:avLst/>
          </a:prstGeom>
        </p:spPr>
      </p:pic>
      <p:pic>
        <p:nvPicPr>
          <p:cNvPr id="22" name="Picture 21"/>
          <p:cNvPicPr>
            <a:picLocks noChangeAspect="1"/>
          </p:cNvPicPr>
          <p:nvPr/>
        </p:nvPicPr>
        <p:blipFill>
          <a:blip r:embed="rId4"/>
          <a:stretch>
            <a:fillRect/>
          </a:stretch>
        </p:blipFill>
        <p:spPr>
          <a:xfrm>
            <a:off x="7616734" y="4083239"/>
            <a:ext cx="6155869" cy="3450916"/>
          </a:xfrm>
          <a:prstGeom prst="rect">
            <a:avLst/>
          </a:prstGeom>
        </p:spPr>
      </p:pic>
      <p:sp>
        <p:nvSpPr>
          <p:cNvPr id="23" name="Text 7"/>
          <p:cNvSpPr/>
          <p:nvPr/>
        </p:nvSpPr>
        <p:spPr>
          <a:xfrm>
            <a:off x="2633226" y="7574640"/>
            <a:ext cx="2816185" cy="351949"/>
          </a:xfrm>
          <a:prstGeom prst="rect">
            <a:avLst/>
          </a:prstGeom>
          <a:noFill/>
        </p:spPr>
        <p:txBody>
          <a:bodyPr wrap="none" lIns="0" tIns="0" rIns="0" bIns="0" rtlCol="0" anchor="t"/>
          <a:lstStyle/>
          <a:p>
            <a:pPr marL="0" indent="0" algn="ctr">
              <a:lnSpc>
                <a:spcPts val="2750"/>
              </a:lnSpc>
              <a:buNone/>
            </a:pPr>
            <a:r>
              <a:rPr lang="en-US" sz="2200" dirty="0">
                <a:solidFill>
                  <a:srgbClr val="F9EEE7"/>
                </a:solidFill>
                <a:latin typeface="Quattrocento" panose="02020502030000000404" pitchFamily="34" charset="0"/>
              </a:rPr>
              <a:t>Univariate </a:t>
            </a:r>
            <a:r>
              <a:rPr lang="en-US" sz="2200" dirty="0" err="1">
                <a:solidFill>
                  <a:srgbClr val="F9EEE7"/>
                </a:solidFill>
                <a:latin typeface="Quattrocento" panose="02020502030000000404" pitchFamily="34" charset="0"/>
              </a:rPr>
              <a:t>histplot</a:t>
            </a:r>
            <a:endParaRPr lang="en-US" sz="2200" dirty="0"/>
          </a:p>
        </p:txBody>
      </p:sp>
      <p:sp>
        <p:nvSpPr>
          <p:cNvPr id="24" name="Text 7"/>
          <p:cNvSpPr/>
          <p:nvPr/>
        </p:nvSpPr>
        <p:spPr>
          <a:xfrm>
            <a:off x="9407798" y="3653969"/>
            <a:ext cx="2816185" cy="351949"/>
          </a:xfrm>
          <a:prstGeom prst="rect">
            <a:avLst/>
          </a:prstGeom>
          <a:noFill/>
        </p:spPr>
        <p:txBody>
          <a:bodyPr wrap="none" lIns="0" tIns="0" rIns="0" bIns="0" rtlCol="0" anchor="t"/>
          <a:lstStyle/>
          <a:p>
            <a:pPr marL="0" indent="0" algn="ctr">
              <a:lnSpc>
                <a:spcPts val="2750"/>
              </a:lnSpc>
              <a:buNone/>
            </a:pPr>
            <a:r>
              <a:rPr lang="en-US" sz="2200" dirty="0">
                <a:solidFill>
                  <a:srgbClr val="F9EEE7"/>
                </a:solidFill>
                <a:latin typeface="Quattrocento" panose="02020502030000000404" pitchFamily="34" charset="0"/>
              </a:rPr>
              <a:t>Univariate boxplot</a:t>
            </a:r>
            <a:endParaRPr lang="en-US" sz="2200" dirty="0"/>
          </a:p>
        </p:txBody>
      </p:sp>
      <p:sp>
        <p:nvSpPr>
          <p:cNvPr id="25" name="Text 7"/>
          <p:cNvSpPr/>
          <p:nvPr/>
        </p:nvSpPr>
        <p:spPr>
          <a:xfrm>
            <a:off x="9582570" y="7578278"/>
            <a:ext cx="2816185" cy="351949"/>
          </a:xfrm>
          <a:prstGeom prst="rect">
            <a:avLst/>
          </a:prstGeom>
          <a:noFill/>
        </p:spPr>
        <p:txBody>
          <a:bodyPr wrap="none" lIns="0" tIns="0" rIns="0" bIns="0" rtlCol="0" anchor="t"/>
          <a:lstStyle/>
          <a:p>
            <a:pPr marL="0" indent="0" algn="ctr">
              <a:lnSpc>
                <a:spcPts val="2750"/>
              </a:lnSpc>
              <a:buNone/>
            </a:pPr>
            <a:r>
              <a:rPr lang="en-US" sz="2200" dirty="0">
                <a:solidFill>
                  <a:srgbClr val="F9EEE7"/>
                </a:solidFill>
                <a:latin typeface="Quattrocento" panose="02020502030000000404" pitchFamily="34" charset="0"/>
              </a:rPr>
              <a:t>Bivariate boxplot</a:t>
            </a:r>
            <a:endParaRPr lang="en-US" sz="2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372534" y="321733"/>
            <a:ext cx="6732565" cy="2699053"/>
          </a:xfrm>
          <a:prstGeom prst="rect">
            <a:avLst/>
          </a:prstGeom>
        </p:spPr>
      </p:pic>
      <p:pic>
        <p:nvPicPr>
          <p:cNvPr id="5" name="Picture 4"/>
          <p:cNvPicPr>
            <a:picLocks noChangeAspect="1"/>
          </p:cNvPicPr>
          <p:nvPr/>
        </p:nvPicPr>
        <p:blipFill>
          <a:blip r:embed="rId2"/>
          <a:stretch>
            <a:fillRect/>
          </a:stretch>
        </p:blipFill>
        <p:spPr>
          <a:xfrm>
            <a:off x="7105100" y="3020785"/>
            <a:ext cx="6942666" cy="5072213"/>
          </a:xfrm>
          <a:prstGeom prst="rect">
            <a:avLst/>
          </a:prstGeom>
        </p:spPr>
      </p:pic>
      <p:sp>
        <p:nvSpPr>
          <p:cNvPr id="2" name="Text 1"/>
          <p:cNvSpPr/>
          <p:nvPr/>
        </p:nvSpPr>
        <p:spPr>
          <a:xfrm>
            <a:off x="8128309" y="1142859"/>
            <a:ext cx="5293776" cy="577387"/>
          </a:xfrm>
          <a:prstGeom prst="rect">
            <a:avLst/>
          </a:prstGeom>
          <a:noFill/>
        </p:spPr>
        <p:txBody>
          <a:bodyPr wrap="none" lIns="0" tIns="0" rIns="0" bIns="0" rtlCol="0" anchor="t"/>
          <a:lstStyle/>
          <a:p>
            <a:pPr marL="0" indent="0" algn="ctr">
              <a:lnSpc>
                <a:spcPts val="2750"/>
              </a:lnSpc>
              <a:buNone/>
            </a:pPr>
            <a:r>
              <a:rPr lang="en-US" sz="40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Correlation heatmap</a:t>
            </a:r>
            <a:endParaRPr lang="en-US" sz="4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4786757" y="206785"/>
            <a:ext cx="5056886" cy="704017"/>
          </a:xfrm>
          <a:prstGeom prst="rect">
            <a:avLst/>
          </a:prstGeom>
          <a:noFill/>
        </p:spPr>
        <p:txBody>
          <a:bodyPr wrap="none" lIns="0" tIns="0" rIns="0" bIns="0" rtlCol="0" anchor="t"/>
          <a:lstStyle/>
          <a:p>
            <a:pPr marL="0" indent="0" algn="ctr">
              <a:lnSpc>
                <a:spcPts val="5500"/>
              </a:lnSpc>
              <a:buNone/>
            </a:pPr>
            <a:r>
              <a:rPr lang="en-US" sz="4400" dirty="0">
                <a:solidFill>
                  <a:srgbClr val="FFD9BE"/>
                </a:solidFill>
                <a:latin typeface="Quattrocento" panose="02020502030000000404" pitchFamily="34" charset="0"/>
                <a:ea typeface="Quattrocento" panose="02020502030000000404" pitchFamily="34" charset="-122"/>
                <a:cs typeface="Quattrocento" panose="02020502030000000404" pitchFamily="34" charset="-120"/>
              </a:rPr>
              <a:t>Machine Learning</a:t>
            </a:r>
            <a:endParaRPr lang="en-US" sz="4400" dirty="0"/>
          </a:p>
        </p:txBody>
      </p:sp>
      <p:sp>
        <p:nvSpPr>
          <p:cNvPr id="23" name="Text 0"/>
          <p:cNvSpPr/>
          <p:nvPr/>
        </p:nvSpPr>
        <p:spPr>
          <a:xfrm>
            <a:off x="8261392" y="6905945"/>
            <a:ext cx="2548114" cy="1006401"/>
          </a:xfrm>
          <a:prstGeom prst="rect">
            <a:avLst/>
          </a:prstGeom>
          <a:noFill/>
        </p:spPr>
        <p:txBody>
          <a:bodyPr wrap="square" lIns="0" tIns="0" rIns="0" bIns="0" rtlCol="0" anchor="t"/>
          <a:lstStyle/>
          <a:p>
            <a:pPr marL="0" indent="0" algn="ctr">
              <a:buNone/>
            </a:pPr>
            <a:r>
              <a:rPr lang="en-US" sz="3200" b="1" spc="50" dirty="0">
                <a:ln w="0"/>
                <a:solidFill>
                  <a:schemeClr val="bg2"/>
                </a:solidFill>
                <a:effectLst>
                  <a:innerShdw blurRad="63500" dist="50800" dir="13500000">
                    <a:srgbClr val="000000">
                      <a:alpha val="50000"/>
                    </a:srgbClr>
                  </a:innerShdw>
                </a:effectLst>
                <a:latin typeface="Quattrocento" panose="02020502030000000404" pitchFamily="34" charset="0"/>
                <a:ea typeface="Quattrocento" panose="02020502030000000404" pitchFamily="34" charset="-122"/>
                <a:cs typeface="Quattrocento" panose="02020502030000000404" pitchFamily="34" charset="-120"/>
              </a:rPr>
              <a:t>Data Preparation</a:t>
            </a:r>
            <a:endParaRPr lang="en-US" sz="3200" b="1" spc="50" dirty="0">
              <a:ln w="0"/>
              <a:solidFill>
                <a:schemeClr val="bg2"/>
              </a:solidFill>
              <a:effectLst>
                <a:innerShdw blurRad="63500" dist="50800" dir="13500000">
                  <a:srgbClr val="000000">
                    <a:alpha val="50000"/>
                  </a:srgbClr>
                </a:innerShdw>
              </a:effectLst>
            </a:endParaRPr>
          </a:p>
        </p:txBody>
      </p:sp>
      <p:sp>
        <p:nvSpPr>
          <p:cNvPr id="24" name="Text 0"/>
          <p:cNvSpPr/>
          <p:nvPr/>
        </p:nvSpPr>
        <p:spPr>
          <a:xfrm>
            <a:off x="3258178" y="6843771"/>
            <a:ext cx="2856257" cy="1006401"/>
          </a:xfrm>
          <a:prstGeom prst="rect">
            <a:avLst/>
          </a:prstGeom>
          <a:noFill/>
        </p:spPr>
        <p:txBody>
          <a:bodyPr wrap="square" lIns="0" tIns="0" rIns="0" bIns="0" rtlCol="0" anchor="t"/>
          <a:lstStyle/>
          <a:p>
            <a:pPr marL="0" indent="0" algn="ctr">
              <a:buNone/>
            </a:pPr>
            <a:r>
              <a:rPr lang="en-US" sz="3200" b="1" spc="50" dirty="0">
                <a:ln w="0"/>
                <a:solidFill>
                  <a:schemeClr val="bg2"/>
                </a:solidFill>
                <a:effectLst>
                  <a:innerShdw blurRad="63500" dist="50800" dir="13500000">
                    <a:srgbClr val="000000">
                      <a:alpha val="50000"/>
                    </a:srgbClr>
                  </a:innerShdw>
                </a:effectLst>
                <a:latin typeface="Quattrocento" panose="02020502030000000404" pitchFamily="34" charset="0"/>
              </a:rPr>
              <a:t>Algorithm Training</a:t>
            </a:r>
            <a:endParaRPr lang="en-US" sz="3200" b="1" spc="50" dirty="0">
              <a:ln w="0"/>
              <a:solidFill>
                <a:schemeClr val="bg2"/>
              </a:solidFill>
              <a:effectLst>
                <a:innerShdw blurRad="63500" dist="50800" dir="13500000">
                  <a:srgbClr val="000000">
                    <a:alpha val="50000"/>
                  </a:srgbClr>
                </a:innerShdw>
              </a:effectLst>
            </a:endParaRPr>
          </a:p>
        </p:txBody>
      </p:sp>
      <p:sp>
        <p:nvSpPr>
          <p:cNvPr id="25" name="Text 0"/>
          <p:cNvSpPr/>
          <p:nvPr/>
        </p:nvSpPr>
        <p:spPr>
          <a:xfrm>
            <a:off x="9967111" y="4234018"/>
            <a:ext cx="2393614" cy="1595286"/>
          </a:xfrm>
          <a:prstGeom prst="rect">
            <a:avLst/>
          </a:prstGeom>
          <a:noFill/>
        </p:spPr>
        <p:txBody>
          <a:bodyPr wrap="square" lIns="0" tIns="0" rIns="0" bIns="0" rtlCol="0" anchor="t"/>
          <a:lstStyle/>
          <a:p>
            <a:pPr marL="0" indent="0" algn="ctr">
              <a:buNone/>
            </a:pPr>
            <a:r>
              <a:rPr lang="en-US" sz="3200" b="1" spc="50" dirty="0">
                <a:ln w="0"/>
                <a:solidFill>
                  <a:schemeClr val="bg2"/>
                </a:solidFill>
                <a:effectLst>
                  <a:innerShdw blurRad="63500" dist="50800" dir="13500000">
                    <a:srgbClr val="000000">
                      <a:alpha val="50000"/>
                    </a:srgbClr>
                  </a:innerShdw>
                </a:effectLst>
                <a:latin typeface="Quattrocento" panose="02020502030000000404" pitchFamily="34" charset="0"/>
                <a:ea typeface="Quattrocento" panose="02020502030000000404" pitchFamily="34" charset="-122"/>
                <a:cs typeface="Quattrocento" panose="02020502030000000404" pitchFamily="34" charset="-120"/>
              </a:rPr>
              <a:t>Data Cleaning</a:t>
            </a:r>
            <a:endParaRPr lang="en-US" sz="3200" b="1" spc="50" dirty="0">
              <a:ln w="0"/>
              <a:solidFill>
                <a:schemeClr val="bg2"/>
              </a:solidFill>
              <a:effectLst>
                <a:innerShdw blurRad="63500" dist="50800" dir="13500000">
                  <a:srgbClr val="000000">
                    <a:alpha val="50000"/>
                  </a:srgbClr>
                </a:innerShdw>
              </a:effectLst>
            </a:endParaRPr>
          </a:p>
        </p:txBody>
      </p:sp>
      <p:sp>
        <p:nvSpPr>
          <p:cNvPr id="26" name="Text 0"/>
          <p:cNvSpPr/>
          <p:nvPr/>
        </p:nvSpPr>
        <p:spPr>
          <a:xfrm>
            <a:off x="8345152" y="1166353"/>
            <a:ext cx="2823599" cy="1551218"/>
          </a:xfrm>
          <a:prstGeom prst="rect">
            <a:avLst/>
          </a:prstGeom>
          <a:noFill/>
        </p:spPr>
        <p:txBody>
          <a:bodyPr wrap="square" lIns="0" tIns="0" rIns="0" bIns="0" rtlCol="0" anchor="t"/>
          <a:lstStyle/>
          <a:p>
            <a:pPr marL="0" indent="0" algn="ctr">
              <a:buNone/>
            </a:pPr>
            <a:r>
              <a:rPr lang="en-US" sz="3200" b="1" spc="50" dirty="0">
                <a:ln w="0"/>
                <a:solidFill>
                  <a:schemeClr val="bg2"/>
                </a:solidFill>
                <a:effectLst>
                  <a:innerShdw blurRad="63500" dist="50800" dir="13500000">
                    <a:srgbClr val="000000">
                      <a:alpha val="50000"/>
                    </a:srgbClr>
                  </a:innerShdw>
                </a:effectLst>
                <a:latin typeface="Quattrocento" panose="02020502030000000404" pitchFamily="34" charset="0"/>
                <a:ea typeface="Quattrocento" panose="02020502030000000404" pitchFamily="34" charset="-122"/>
                <a:cs typeface="Quattrocento" panose="02020502030000000404" pitchFamily="34" charset="-120"/>
              </a:rPr>
              <a:t>Data Exploration and Analysis</a:t>
            </a:r>
            <a:endParaRPr lang="en-US" sz="3200" b="1" spc="50" dirty="0">
              <a:ln w="0"/>
              <a:solidFill>
                <a:schemeClr val="bg2"/>
              </a:solidFill>
              <a:effectLst>
                <a:innerShdw blurRad="63500" dist="50800" dir="13500000">
                  <a:srgbClr val="000000">
                    <a:alpha val="50000"/>
                  </a:srgbClr>
                </a:innerShdw>
              </a:effectLst>
            </a:endParaRPr>
          </a:p>
        </p:txBody>
      </p:sp>
      <p:sp>
        <p:nvSpPr>
          <p:cNvPr id="27" name="Text 0"/>
          <p:cNvSpPr/>
          <p:nvPr/>
        </p:nvSpPr>
        <p:spPr>
          <a:xfrm>
            <a:off x="5308029" y="3385986"/>
            <a:ext cx="4014343" cy="2002446"/>
          </a:xfrm>
          <a:prstGeom prst="rect">
            <a:avLst/>
          </a:prstGeom>
          <a:noFill/>
        </p:spPr>
        <p:txBody>
          <a:bodyPr wrap="square" lIns="0" tIns="0" rIns="0" bIns="0" rtlCol="0" anchor="t"/>
          <a:lstStyle/>
          <a:p>
            <a:pPr marL="0" indent="0" algn="ctr">
              <a:lnSpc>
                <a:spcPts val="5500"/>
              </a:lnSpc>
              <a:buNone/>
            </a:pPr>
            <a:r>
              <a:rPr lang="en-US" sz="3600" b="1" spc="50" dirty="0">
                <a:ln w="0"/>
                <a:solidFill>
                  <a:schemeClr val="bg2"/>
                </a:solidFill>
                <a:effectLst>
                  <a:glow rad="63500">
                    <a:schemeClr val="accent1">
                      <a:satMod val="175000"/>
                      <a:alpha val="40000"/>
                    </a:schemeClr>
                  </a:glow>
                  <a:innerShdw blurRad="63500" dist="50800" dir="13500000">
                    <a:srgbClr val="000000">
                      <a:alpha val="50000"/>
                    </a:srgbClr>
                  </a:innerShdw>
                </a:effectLst>
                <a:latin typeface="Quattrocento" panose="02020502030000000404" pitchFamily="34" charset="0"/>
              </a:rPr>
              <a:t>MLPLC</a:t>
            </a:r>
            <a:endParaRPr lang="en-US" sz="3600" b="1" spc="50" dirty="0">
              <a:ln w="0"/>
              <a:solidFill>
                <a:schemeClr val="bg2"/>
              </a:solidFill>
              <a:effectLst>
                <a:glow rad="63500">
                  <a:schemeClr val="accent1">
                    <a:satMod val="175000"/>
                    <a:alpha val="40000"/>
                  </a:schemeClr>
                </a:glow>
                <a:innerShdw blurRad="63500" dist="50800" dir="13500000">
                  <a:srgbClr val="000000">
                    <a:alpha val="50000"/>
                  </a:srgbClr>
                </a:innerShdw>
              </a:effectLst>
              <a:latin typeface="Quattrocento" panose="02020502030000000404" pitchFamily="34" charset="0"/>
            </a:endParaRPr>
          </a:p>
          <a:p>
            <a:pPr marL="0" indent="0" algn="ctr">
              <a:lnSpc>
                <a:spcPts val="5500"/>
              </a:lnSpc>
              <a:buNone/>
            </a:pPr>
            <a:r>
              <a:rPr lang="en-US" sz="3600" b="1" spc="50" dirty="0">
                <a:ln w="0"/>
                <a:solidFill>
                  <a:schemeClr val="bg2"/>
                </a:solidFill>
                <a:effectLst>
                  <a:glow rad="63500">
                    <a:schemeClr val="accent1">
                      <a:satMod val="175000"/>
                      <a:alpha val="40000"/>
                    </a:schemeClr>
                  </a:glow>
                  <a:innerShdw blurRad="63500" dist="50800" dir="13500000">
                    <a:srgbClr val="000000">
                      <a:alpha val="50000"/>
                    </a:srgbClr>
                  </a:innerShdw>
                </a:effectLst>
                <a:latin typeface="Quattrocento" panose="02020502030000000404" pitchFamily="34" charset="0"/>
              </a:rPr>
              <a:t>(Machine learning project life cycle)</a:t>
            </a:r>
            <a:endParaRPr lang="en-US" sz="3600" b="1" spc="50" dirty="0">
              <a:ln w="0"/>
              <a:solidFill>
                <a:schemeClr val="bg2"/>
              </a:solidFill>
              <a:effectLst>
                <a:glow rad="63500">
                  <a:schemeClr val="accent1">
                    <a:satMod val="175000"/>
                    <a:alpha val="40000"/>
                  </a:schemeClr>
                </a:glow>
                <a:innerShdw blurRad="63500" dist="50800" dir="13500000">
                  <a:srgbClr val="000000">
                    <a:alpha val="50000"/>
                  </a:srgbClr>
                </a:innerShdw>
              </a:effectLst>
            </a:endParaRPr>
          </a:p>
        </p:txBody>
      </p:sp>
      <p:sp>
        <p:nvSpPr>
          <p:cNvPr id="28" name="Text 0"/>
          <p:cNvSpPr/>
          <p:nvPr/>
        </p:nvSpPr>
        <p:spPr>
          <a:xfrm>
            <a:off x="1715749" y="4294417"/>
            <a:ext cx="2856257" cy="782716"/>
          </a:xfrm>
          <a:prstGeom prst="rect">
            <a:avLst/>
          </a:prstGeom>
          <a:noFill/>
        </p:spPr>
        <p:txBody>
          <a:bodyPr wrap="square" lIns="0" tIns="0" rIns="0" bIns="0" rtlCol="0" anchor="t"/>
          <a:lstStyle/>
          <a:p>
            <a:pPr marL="0" indent="0" algn="ctr">
              <a:buNone/>
            </a:pPr>
            <a:r>
              <a:rPr lang="en-US" sz="3200" b="1" spc="50" dirty="0">
                <a:ln w="0"/>
                <a:solidFill>
                  <a:schemeClr val="bg2"/>
                </a:solidFill>
                <a:effectLst>
                  <a:innerShdw blurRad="63500" dist="50800" dir="13500000">
                    <a:srgbClr val="000000">
                      <a:alpha val="50000"/>
                    </a:srgbClr>
                  </a:innerShdw>
                </a:effectLst>
                <a:latin typeface="Quattrocento" panose="02020502030000000404" pitchFamily="34" charset="0"/>
              </a:rPr>
              <a:t>Evaluation</a:t>
            </a:r>
            <a:endParaRPr lang="en-US" sz="4000" b="1" spc="50" dirty="0">
              <a:ln w="0"/>
              <a:solidFill>
                <a:schemeClr val="bg2"/>
              </a:solidFill>
              <a:effectLst>
                <a:innerShdw blurRad="63500" dist="50800" dir="13500000">
                  <a:srgbClr val="000000">
                    <a:alpha val="50000"/>
                  </a:srgbClr>
                </a:innerShdw>
              </a:effectLst>
            </a:endParaRPr>
          </a:p>
        </p:txBody>
      </p:sp>
      <p:sp>
        <p:nvSpPr>
          <p:cNvPr id="21" name="Text 0"/>
          <p:cNvSpPr/>
          <p:nvPr/>
        </p:nvSpPr>
        <p:spPr>
          <a:xfrm>
            <a:off x="3253124" y="1463431"/>
            <a:ext cx="2350071" cy="1006401"/>
          </a:xfrm>
          <a:prstGeom prst="rect">
            <a:avLst/>
          </a:prstGeom>
          <a:noFill/>
        </p:spPr>
        <p:txBody>
          <a:bodyPr wrap="square" lIns="0" tIns="0" rIns="0" bIns="0" rtlCol="0" anchor="t"/>
          <a:lstStyle/>
          <a:p>
            <a:pPr marL="0" indent="0" algn="ctr">
              <a:buNone/>
            </a:pPr>
            <a:r>
              <a:rPr lang="en-US" sz="3200" b="1" spc="50" dirty="0">
                <a:ln w="0"/>
                <a:solidFill>
                  <a:schemeClr val="bg2"/>
                </a:solidFill>
                <a:effectLst>
                  <a:innerShdw blurRad="63500" dist="50800" dir="13500000">
                    <a:srgbClr val="000000">
                      <a:alpha val="50000"/>
                    </a:srgbClr>
                  </a:innerShdw>
                </a:effectLst>
                <a:latin typeface="Quattrocento" panose="02020502030000000404" pitchFamily="34" charset="0"/>
                <a:ea typeface="Quattrocento" panose="02020502030000000404" pitchFamily="34" charset="-122"/>
                <a:cs typeface="Quattrocento" panose="02020502030000000404" pitchFamily="34" charset="-120"/>
              </a:rPr>
              <a:t>Data</a:t>
            </a:r>
            <a:r>
              <a:rPr lang="en-US" sz="4000" b="1" spc="50" dirty="0">
                <a:ln w="0"/>
                <a:solidFill>
                  <a:schemeClr val="bg2"/>
                </a:solidFill>
                <a:effectLst>
                  <a:innerShdw blurRad="63500" dist="50800" dir="13500000">
                    <a:srgbClr val="000000">
                      <a:alpha val="50000"/>
                    </a:srgbClr>
                  </a:innerShdw>
                </a:effectLst>
                <a:latin typeface="Quattrocento" panose="02020502030000000404" pitchFamily="34" charset="0"/>
                <a:ea typeface="Quattrocento" panose="02020502030000000404" pitchFamily="34" charset="-122"/>
                <a:cs typeface="Quattrocento" panose="02020502030000000404" pitchFamily="34" charset="-120"/>
              </a:rPr>
              <a:t> </a:t>
            </a:r>
            <a:r>
              <a:rPr lang="en-US" sz="3200" b="1" spc="50" dirty="0">
                <a:ln w="0"/>
                <a:solidFill>
                  <a:schemeClr val="bg2"/>
                </a:solidFill>
                <a:effectLst>
                  <a:innerShdw blurRad="63500" dist="50800" dir="13500000">
                    <a:srgbClr val="000000">
                      <a:alpha val="50000"/>
                    </a:srgbClr>
                  </a:innerShdw>
                </a:effectLst>
                <a:latin typeface="Quattrocento" panose="02020502030000000404" pitchFamily="34" charset="0"/>
              </a:rPr>
              <a:t>Gathering</a:t>
            </a:r>
            <a:endParaRPr lang="en-US" sz="3200" b="1" spc="50" dirty="0">
              <a:ln w="0"/>
              <a:solidFill>
                <a:schemeClr val="bg2"/>
              </a:solidFill>
              <a:effectLst>
                <a:innerShdw blurRad="63500" dist="50800" dir="13500000">
                  <a:srgbClr val="000000">
                    <a:alpha val="50000"/>
                  </a:srgbClr>
                </a:innerShdw>
              </a:effectLst>
              <a:latin typeface="Quattrocento" panose="02020502030000000404" pitchFamily="34" charset="0"/>
            </a:endParaRPr>
          </a:p>
        </p:txBody>
      </p:sp>
      <p:sp>
        <p:nvSpPr>
          <p:cNvPr id="4" name="Oval 3"/>
          <p:cNvSpPr/>
          <p:nvPr/>
        </p:nvSpPr>
        <p:spPr>
          <a:xfrm>
            <a:off x="3567430" y="1048654"/>
            <a:ext cx="7495540" cy="6892516"/>
          </a:xfrm>
          <a:prstGeom prst="ellipse">
            <a:avLst/>
          </a:prstGeom>
          <a:noFill/>
          <a:ln w="38100">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Chevron 4"/>
          <p:cNvSpPr/>
          <p:nvPr/>
        </p:nvSpPr>
        <p:spPr>
          <a:xfrm rot="21237630">
            <a:off x="6711753" y="894473"/>
            <a:ext cx="800100" cy="349463"/>
          </a:xfrm>
          <a:prstGeom prst="chevron">
            <a:avLst/>
          </a:prstGeom>
          <a:no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Arrow: Chevron 5"/>
          <p:cNvSpPr/>
          <p:nvPr/>
        </p:nvSpPr>
        <p:spPr>
          <a:xfrm rot="7117690">
            <a:off x="10178859" y="5978109"/>
            <a:ext cx="800100" cy="349463"/>
          </a:xfrm>
          <a:prstGeom prst="chevron">
            <a:avLst/>
          </a:prstGeom>
          <a:no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Arrow: Chevron 6"/>
          <p:cNvSpPr/>
          <p:nvPr/>
        </p:nvSpPr>
        <p:spPr>
          <a:xfrm rot="4363157">
            <a:off x="10445562" y="3224021"/>
            <a:ext cx="800100" cy="349463"/>
          </a:xfrm>
          <a:prstGeom prst="chevron">
            <a:avLst/>
          </a:prstGeom>
          <a:no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Arrow: Chevron 7"/>
          <p:cNvSpPr/>
          <p:nvPr/>
        </p:nvSpPr>
        <p:spPr>
          <a:xfrm rot="14903588" flipV="1">
            <a:off x="3424265" y="5575330"/>
            <a:ext cx="800100" cy="349463"/>
          </a:xfrm>
          <a:prstGeom prst="chevron">
            <a:avLst/>
          </a:prstGeom>
          <a:no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Chevron 8"/>
          <p:cNvSpPr/>
          <p:nvPr/>
        </p:nvSpPr>
        <p:spPr>
          <a:xfrm rot="10965870" flipV="1">
            <a:off x="6711753" y="7736152"/>
            <a:ext cx="800100" cy="349463"/>
          </a:xfrm>
          <a:prstGeom prst="chevron">
            <a:avLst/>
          </a:prstGeom>
          <a:no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4786757" y="288430"/>
            <a:ext cx="5056886" cy="704017"/>
          </a:xfrm>
          <a:prstGeom prst="rect">
            <a:avLst/>
          </a:prstGeom>
          <a:noFill/>
        </p:spPr>
        <p:txBody>
          <a:bodyPr wrap="none" lIns="0" tIns="0" rIns="0" bIns="0" rtlCol="0" anchor="t"/>
          <a:lstStyle/>
          <a:p>
            <a:pPr marL="0" indent="0" algn="ctr">
              <a:lnSpc>
                <a:spcPts val="5500"/>
              </a:lnSpc>
              <a:buNone/>
            </a:pPr>
            <a:r>
              <a:rPr lang="en-US" sz="4400" dirty="0">
                <a:solidFill>
                  <a:srgbClr val="FFD9BE"/>
                </a:solidFill>
                <a:latin typeface="Quattrocento" panose="02020502030000000404" pitchFamily="34" charset="0"/>
                <a:ea typeface="Quattrocento" panose="02020502030000000404" pitchFamily="34" charset="-122"/>
                <a:cs typeface="Quattrocento" panose="02020502030000000404" pitchFamily="34" charset="-120"/>
              </a:rPr>
              <a:t>Machine Learning</a:t>
            </a:r>
            <a:endParaRPr lang="en-US" sz="4400" dirty="0"/>
          </a:p>
        </p:txBody>
      </p:sp>
      <p:sp>
        <p:nvSpPr>
          <p:cNvPr id="5" name="Text 1"/>
          <p:cNvSpPr/>
          <p:nvPr/>
        </p:nvSpPr>
        <p:spPr>
          <a:xfrm>
            <a:off x="1614499" y="1900917"/>
            <a:ext cx="2816185"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Column Separation</a:t>
            </a:r>
            <a:endParaRPr lang="en-US" sz="2200" dirty="0"/>
          </a:p>
        </p:txBody>
      </p:sp>
      <p:pic>
        <p:nvPicPr>
          <p:cNvPr id="13" name="Picture 12"/>
          <p:cNvPicPr>
            <a:picLocks noChangeAspect="1"/>
          </p:cNvPicPr>
          <p:nvPr/>
        </p:nvPicPr>
        <p:blipFill>
          <a:blip r:embed="rId1"/>
          <a:stretch>
            <a:fillRect/>
          </a:stretch>
        </p:blipFill>
        <p:spPr>
          <a:xfrm>
            <a:off x="4794101" y="6089811"/>
            <a:ext cx="9521910" cy="2059652"/>
          </a:xfrm>
          <a:prstGeom prst="rect">
            <a:avLst/>
          </a:prstGeom>
          <a:ln w="38100">
            <a:solidFill>
              <a:schemeClr val="tx1"/>
            </a:solidFill>
          </a:ln>
        </p:spPr>
      </p:pic>
      <p:pic>
        <p:nvPicPr>
          <p:cNvPr id="11" name="Picture 10"/>
          <p:cNvPicPr>
            <a:picLocks noChangeAspect="1"/>
          </p:cNvPicPr>
          <p:nvPr/>
        </p:nvPicPr>
        <p:blipFill>
          <a:blip r:embed="rId2"/>
          <a:srcRect l="4553" t="-1444" b="1444"/>
          <a:stretch>
            <a:fillRect/>
          </a:stretch>
        </p:blipFill>
        <p:spPr>
          <a:xfrm>
            <a:off x="4786758" y="2912534"/>
            <a:ext cx="9521910" cy="3124957"/>
          </a:xfrm>
          <a:prstGeom prst="rect">
            <a:avLst/>
          </a:prstGeom>
          <a:ln w="38100">
            <a:solidFill>
              <a:schemeClr val="tx1"/>
            </a:solidFill>
          </a:ln>
        </p:spPr>
      </p:pic>
      <p:pic>
        <p:nvPicPr>
          <p:cNvPr id="7" name="Picture 6"/>
          <p:cNvPicPr>
            <a:picLocks noChangeAspect="1"/>
          </p:cNvPicPr>
          <p:nvPr/>
        </p:nvPicPr>
        <p:blipFill>
          <a:blip r:embed="rId3"/>
          <a:srcRect t="9684" b="10415"/>
          <a:stretch>
            <a:fillRect/>
          </a:stretch>
        </p:blipFill>
        <p:spPr>
          <a:xfrm>
            <a:off x="4788026" y="1212575"/>
            <a:ext cx="9520641" cy="1697007"/>
          </a:xfrm>
          <a:prstGeom prst="rect">
            <a:avLst/>
          </a:prstGeom>
          <a:ln w="38100">
            <a:solidFill>
              <a:schemeClr val="tx1"/>
            </a:solidFill>
          </a:ln>
        </p:spPr>
      </p:pic>
      <p:sp>
        <p:nvSpPr>
          <p:cNvPr id="16" name="Text 1"/>
          <p:cNvSpPr/>
          <p:nvPr/>
        </p:nvSpPr>
        <p:spPr>
          <a:xfrm>
            <a:off x="1675582" y="4125088"/>
            <a:ext cx="2816185"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Data Splitting</a:t>
            </a:r>
            <a:endParaRPr lang="en-US" sz="2200" dirty="0"/>
          </a:p>
        </p:txBody>
      </p:sp>
      <p:sp>
        <p:nvSpPr>
          <p:cNvPr id="17" name="Text 1"/>
          <p:cNvSpPr/>
          <p:nvPr/>
        </p:nvSpPr>
        <p:spPr>
          <a:xfrm>
            <a:off x="1709445" y="6625317"/>
            <a:ext cx="2816185" cy="351949"/>
          </a:xfrm>
          <a:prstGeom prst="rect">
            <a:avLst/>
          </a:prstGeom>
          <a:noFill/>
        </p:spPr>
        <p:txBody>
          <a:bodyPr wrap="none" lIns="0" tIns="0" rIns="0" bIns="0" rtlCol="0" anchor="t"/>
          <a:lstStyle/>
          <a:p>
            <a:pPr marL="0" indent="0" algn="l">
              <a:lnSpc>
                <a:spcPts val="2750"/>
              </a:lnSpc>
              <a:buNone/>
            </a:pPr>
            <a:r>
              <a:rPr lang="en-US" sz="220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Algorithms</a:t>
            </a:r>
            <a:endParaRPr lang="en-US" sz="2200" dirty="0"/>
          </a:p>
        </p:txBody>
      </p:sp>
      <p:sp>
        <p:nvSpPr>
          <p:cNvPr id="18" name="Arrow: Notched Right 17"/>
          <p:cNvSpPr/>
          <p:nvPr/>
        </p:nvSpPr>
        <p:spPr>
          <a:xfrm rot="5400000">
            <a:off x="48016" y="1608494"/>
            <a:ext cx="1562613" cy="1412089"/>
          </a:xfrm>
          <a:prstGeom prst="notchedRightArrow">
            <a:avLst/>
          </a:prstGeom>
          <a:solidFill>
            <a:srgbClr val="31525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Notched Right 18"/>
          <p:cNvSpPr/>
          <p:nvPr/>
        </p:nvSpPr>
        <p:spPr>
          <a:xfrm rot="5400000">
            <a:off x="48016" y="3759023"/>
            <a:ext cx="1562613" cy="1412089"/>
          </a:xfrm>
          <a:prstGeom prst="notchedRightArrow">
            <a:avLst/>
          </a:prstGeom>
          <a:solidFill>
            <a:srgbClr val="31525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Notched Right 19"/>
          <p:cNvSpPr/>
          <p:nvPr/>
        </p:nvSpPr>
        <p:spPr>
          <a:xfrm rot="5400000">
            <a:off x="48019" y="6112753"/>
            <a:ext cx="1562613" cy="1412089"/>
          </a:xfrm>
          <a:prstGeom prst="notchedRightArrow">
            <a:avLst/>
          </a:prstGeom>
          <a:solidFill>
            <a:srgbClr val="31525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 1"/>
          <p:cNvSpPr/>
          <p:nvPr/>
        </p:nvSpPr>
        <p:spPr>
          <a:xfrm>
            <a:off x="1675583" y="4633602"/>
            <a:ext cx="2850048" cy="766048"/>
          </a:xfrm>
          <a:prstGeom prst="rect">
            <a:avLst/>
          </a:prstGeom>
          <a:noFill/>
        </p:spPr>
        <p:txBody>
          <a:bodyPr wrap="square" lIns="0" tIns="0" rIns="0" bIns="0" rtlCol="0" anchor="t"/>
          <a:lstStyle/>
          <a:p>
            <a:pPr marL="0" indent="0" algn="l">
              <a:lnSpc>
                <a:spcPts val="3000"/>
              </a:lnSpc>
              <a:buNone/>
            </a:pPr>
            <a:r>
              <a:rPr lang="en-US" sz="1850" dirty="0">
                <a:solidFill>
                  <a:srgbClr val="F9EEE7"/>
                </a:solidFill>
                <a:latin typeface="Quattrocento" panose="02020502030000000404" pitchFamily="34" charset="0"/>
                <a:ea typeface="Quattrocento" panose="02020502030000000404" pitchFamily="34" charset="-122"/>
                <a:cs typeface="Quattrocento" panose="02020502030000000404" pitchFamily="34" charset="-120"/>
              </a:rPr>
              <a:t>Splitting the data into training and test sets</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2744</Words>
  <Application>WPS Slides</Application>
  <PresentationFormat>Custom</PresentationFormat>
  <Paragraphs>121</Paragraphs>
  <Slides>12</Slides>
  <Notes>6</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12</vt:i4>
      </vt:variant>
    </vt:vector>
  </HeadingPairs>
  <TitlesOfParts>
    <vt:vector size="23" baseType="lpstr">
      <vt:lpstr>Arial</vt:lpstr>
      <vt:lpstr>SimSun</vt:lpstr>
      <vt:lpstr>Wingdings</vt:lpstr>
      <vt:lpstr>Quattrocento</vt:lpstr>
      <vt:lpstr>Quattrocento</vt:lpstr>
      <vt:lpstr>Quattrocento</vt:lpstr>
      <vt:lpstr>Times New Roman</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G Ayoola</cp:lastModifiedBy>
  <cp:revision>55</cp:revision>
  <dcterms:created xsi:type="dcterms:W3CDTF">2025-04-11T11:34:00Z</dcterms:created>
  <dcterms:modified xsi:type="dcterms:W3CDTF">2025-04-19T18:25:52Z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22421C3F49CA47AD9596FEE9377A41F6_13</vt:lpwstr>
  </property>
  <property fmtid="{D5CDD505-2E9C-101B-9397-08002B2CF9AE}" pid="3" name="KSOProductBuildVer">
    <vt:lpwstr>1033-12.2.0.20795</vt:lpwstr>
  </property>
</Properties>
</file>